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8" r:id="rId3"/>
    <p:sldId id="257" r:id="rId4"/>
    <p:sldId id="258" r:id="rId5"/>
    <p:sldId id="260" r:id="rId6"/>
    <p:sldId id="278" r:id="rId7"/>
    <p:sldId id="261" r:id="rId8"/>
    <p:sldId id="263" r:id="rId9"/>
    <p:sldId id="262" r:id="rId10"/>
    <p:sldId id="264" r:id="rId11"/>
    <p:sldId id="266" r:id="rId12"/>
    <p:sldId id="259" r:id="rId13"/>
    <p:sldId id="267" r:id="rId14"/>
    <p:sldId id="277" r:id="rId15"/>
    <p:sldId id="269" r:id="rId16"/>
    <p:sldId id="270" r:id="rId17"/>
    <p:sldId id="271" r:id="rId18"/>
    <p:sldId id="272" r:id="rId19"/>
    <p:sldId id="273" r:id="rId20"/>
    <p:sldId id="279" r:id="rId21"/>
    <p:sldId id="275" r:id="rId22"/>
    <p:sldId id="280" r:id="rId23"/>
    <p:sldId id="274" r:id="rId24"/>
    <p:sldId id="281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890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3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7.664593620712673E-2"/>
          <c:y val="1.9894114702654841E-2"/>
          <c:w val="0.75759241959161883"/>
          <c:h val="0.8591522758921635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</c:spPr>
          <c:dPt>
            <c:idx val="1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8320610687022947E-2"/>
                  <c:y val="-0.4340359094457458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88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1.4249363867684517E-2"/>
                  <c:y val="-0.1155347384855584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z="1800" b="1"/>
                      <a:t>2</a:t>
                    </a:r>
                    <a:r>
                      <a:rPr lang="ru-RU" sz="1800" b="1"/>
                      <a:t>%</a:t>
                    </a:r>
                    <a:endParaRPr lang="en-US" sz="1800" b="1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88</c:v>
                </c:pt>
                <c:pt idx="1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shape val="cylinder"/>
        <c:axId val="67550592"/>
        <c:axId val="65885312"/>
        <c:axId val="0"/>
      </c:bar3DChart>
      <c:catAx>
        <c:axId val="67550592"/>
        <c:scaling>
          <c:orientation val="minMax"/>
        </c:scaling>
        <c:delete val="1"/>
        <c:axPos val="b"/>
        <c:tickLblPos val="none"/>
        <c:crossAx val="65885312"/>
        <c:crosses val="autoZero"/>
        <c:auto val="1"/>
        <c:lblAlgn val="ctr"/>
        <c:lblOffset val="100"/>
      </c:catAx>
      <c:valAx>
        <c:axId val="65885312"/>
        <c:scaling>
          <c:orientation val="minMax"/>
        </c:scaling>
        <c:axPos val="l"/>
        <c:majorGridlines/>
        <c:numFmt formatCode="General" sourceLinked="1"/>
        <c:tickLblPos val="nextTo"/>
        <c:crossAx val="67550592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5.7142857142857148E-2"/>
          <c:y val="0.86688998129377526"/>
          <c:w val="0.44761904761904786"/>
          <c:h val="8.8911123678600962E-2"/>
        </c:manualLayout>
      </c:layout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5275574547084067"/>
          <c:y val="2.0782008413331894E-2"/>
          <c:w val="0.82006945778119278"/>
          <c:h val="0.6706525725380232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данным Костанайской городской детской больницы 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170</c:v>
                </c:pt>
                <c:pt idx="1">
                  <c:v>156</c:v>
                </c:pt>
                <c:pt idx="2">
                  <c:v>165</c:v>
                </c:pt>
                <c:pt idx="3">
                  <c:v>173</c:v>
                </c:pt>
                <c:pt idx="4">
                  <c:v>237</c:v>
                </c:pt>
                <c:pt idx="5">
                  <c:v>217</c:v>
                </c:pt>
                <c:pt idx="6">
                  <c:v>215</c:v>
                </c:pt>
                <c:pt idx="7">
                  <c:v>163</c:v>
                </c:pt>
                <c:pt idx="8">
                  <c:v>175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данным Костанайской городской больницы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589</c:v>
                </c:pt>
                <c:pt idx="1">
                  <c:v>823</c:v>
                </c:pt>
                <c:pt idx="2">
                  <c:v>517</c:v>
                </c:pt>
                <c:pt idx="3">
                  <c:v>752</c:v>
                </c:pt>
                <c:pt idx="4">
                  <c:v>829</c:v>
                </c:pt>
                <c:pt idx="5">
                  <c:v>809</c:v>
                </c:pt>
                <c:pt idx="6">
                  <c:v>1209</c:v>
                </c:pt>
                <c:pt idx="7">
                  <c:v>519</c:v>
                </c:pt>
                <c:pt idx="8">
                  <c:v>1195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dLbls>
            <c:dLblPos val="t"/>
            <c:showVal val="1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</c:numCache>
            </c:numRef>
          </c:val>
        </c:ser>
        <c:dLbls>
          <c:showVal val="1"/>
        </c:dLbls>
        <c:marker val="1"/>
        <c:axId val="78837632"/>
        <c:axId val="78065664"/>
      </c:lineChart>
      <c:catAx>
        <c:axId val="788376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400">
                    <a:latin typeface="Times New Roman" pitchFamily="18" charset="0"/>
                    <a:cs typeface="Times New Roman" pitchFamily="18" charset="0"/>
                  </a:rPr>
                  <a:t>период</a:t>
                </a:r>
              </a:p>
            </c:rich>
          </c:tx>
          <c:layout>
            <c:manualLayout>
              <c:xMode val="edge"/>
              <c:yMode val="edge"/>
              <c:x val="0.25201299532680427"/>
              <c:y val="0.7623287671232883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065664"/>
        <c:crosses val="autoZero"/>
        <c:auto val="1"/>
        <c:lblAlgn val="ctr"/>
        <c:lblOffset val="100"/>
      </c:catAx>
      <c:valAx>
        <c:axId val="780656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400">
                    <a:latin typeface="Times New Roman" pitchFamily="18" charset="0"/>
                    <a:cs typeface="Times New Roman" pitchFamily="18" charset="0"/>
                  </a:rPr>
                  <a:t>количество человек</a:t>
                </a:r>
              </a:p>
            </c:rich>
          </c:tx>
          <c:layout>
            <c:manualLayout>
              <c:xMode val="edge"/>
              <c:yMode val="edge"/>
              <c:x val="1.2195121951219513E-2"/>
              <c:y val="0.1775637291913854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837632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"/>
          <c:y val="0.80994445043684693"/>
          <c:w val="1"/>
          <c:h val="0.19005554956315387"/>
        </c:manualLayout>
      </c:layout>
      <c:spPr>
        <a:solidFill>
          <a:schemeClr val="bg1">
            <a:lumMod val="75000"/>
          </a:schemeClr>
        </a:solidFill>
      </c:spPr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4.3487606823614168E-2"/>
          <c:y val="1.7500951236833703E-2"/>
          <c:w val="0.90088319584200005"/>
          <c:h val="0.7614670346708476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3.7963462403430084E-2"/>
                  <c:y val="-0.41797689198338361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US"/>
                      <a:t>8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2.9209052886628676E-2"/>
                  <c:y val="-0.33276917015835938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dirty="0"/>
                      <a:t>7</a:t>
                    </a:r>
                    <a:r>
                      <a:rPr lang="ru-RU" dirty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0328497153955245E-2"/>
                  <c:y val="-0.1990200375803653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dirty="0"/>
                      <a:t>5</a:t>
                    </a:r>
                    <a:r>
                      <a:rPr lang="ru-RU" dirty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1321622874513814E-2"/>
                  <c:y val="-0.17108149700402739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/>
                      <a:t>1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2.0706935801571392E-2"/>
                  <c:y val="-0.1266251289910654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r>
                      <a:rPr lang="ru-RU" dirty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1.8518518518518538E-2"/>
                  <c:y val="-8.2758620689655227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овчарка</c:v>
                </c:pt>
                <c:pt idx="1">
                  <c:v>пудель</c:v>
                </c:pt>
                <c:pt idx="2">
                  <c:v>бульдог</c:v>
                </c:pt>
                <c:pt idx="3">
                  <c:v>такса</c:v>
                </c:pt>
                <c:pt idx="4">
                  <c:v>коккер - спаниель</c:v>
                </c:pt>
                <c:pt idx="5">
                  <c:v>алабай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38</c:v>
                </c:pt>
                <c:pt idx="1">
                  <c:v>27</c:v>
                </c:pt>
                <c:pt idx="2">
                  <c:v>15</c:v>
                </c:pt>
                <c:pt idx="3">
                  <c:v>11</c:v>
                </c:pt>
                <c:pt idx="4">
                  <c:v>6</c:v>
                </c:pt>
                <c:pt idx="5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алабай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овчарка</c:v>
                </c:pt>
                <c:pt idx="1">
                  <c:v>пудель</c:v>
                </c:pt>
                <c:pt idx="2">
                  <c:v>бульдог</c:v>
                </c:pt>
                <c:pt idx="3">
                  <c:v>такса</c:v>
                </c:pt>
                <c:pt idx="4">
                  <c:v>коккер - спаниель</c:v>
                </c:pt>
                <c:pt idx="5">
                  <c:v>алабай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коккер - спаниель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Лист1!$A$2:$A$7</c:f>
              <c:strCache>
                <c:ptCount val="6"/>
                <c:pt idx="0">
                  <c:v>овчарка</c:v>
                </c:pt>
                <c:pt idx="1">
                  <c:v>пудель</c:v>
                </c:pt>
                <c:pt idx="2">
                  <c:v>бульдог</c:v>
                </c:pt>
                <c:pt idx="3">
                  <c:v>такса</c:v>
                </c:pt>
                <c:pt idx="4">
                  <c:v>коккер - спаниель</c:v>
                </c:pt>
                <c:pt idx="5">
                  <c:v>алабай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такса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Лист1!$A$2:$A$7</c:f>
              <c:strCache>
                <c:ptCount val="6"/>
                <c:pt idx="0">
                  <c:v>овчарка</c:v>
                </c:pt>
                <c:pt idx="1">
                  <c:v>пудель</c:v>
                </c:pt>
                <c:pt idx="2">
                  <c:v>бульдог</c:v>
                </c:pt>
                <c:pt idx="3">
                  <c:v>такса</c:v>
                </c:pt>
                <c:pt idx="4">
                  <c:v>коккер - спаниель</c:v>
                </c:pt>
                <c:pt idx="5">
                  <c:v>алабай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бульдог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Лист1!$A$2:$A$7</c:f>
              <c:strCache>
                <c:ptCount val="6"/>
                <c:pt idx="0">
                  <c:v>овчарка</c:v>
                </c:pt>
                <c:pt idx="1">
                  <c:v>пудель</c:v>
                </c:pt>
                <c:pt idx="2">
                  <c:v>бульдог</c:v>
                </c:pt>
                <c:pt idx="3">
                  <c:v>такса</c:v>
                </c:pt>
                <c:pt idx="4">
                  <c:v>коккер - спаниель</c:v>
                </c:pt>
                <c:pt idx="5">
                  <c:v>алабай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пудель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Лист1!$A$2:$A$7</c:f>
              <c:strCache>
                <c:ptCount val="6"/>
                <c:pt idx="0">
                  <c:v>овчарка</c:v>
                </c:pt>
                <c:pt idx="1">
                  <c:v>пудель</c:v>
                </c:pt>
                <c:pt idx="2">
                  <c:v>бульдог</c:v>
                </c:pt>
                <c:pt idx="3">
                  <c:v>такса</c:v>
                </c:pt>
                <c:pt idx="4">
                  <c:v>коккер - спаниель</c:v>
                </c:pt>
                <c:pt idx="5">
                  <c:v>алабай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овчарка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Лист1!$A$2:$A$7</c:f>
              <c:strCache>
                <c:ptCount val="6"/>
                <c:pt idx="0">
                  <c:v>овчарка</c:v>
                </c:pt>
                <c:pt idx="1">
                  <c:v>пудель</c:v>
                </c:pt>
                <c:pt idx="2">
                  <c:v>бульдог</c:v>
                </c:pt>
                <c:pt idx="3">
                  <c:v>такса</c:v>
                </c:pt>
                <c:pt idx="4">
                  <c:v>коккер - спаниель</c:v>
                </c:pt>
                <c:pt idx="5">
                  <c:v>алабай</c:v>
                </c:pt>
              </c:strCache>
            </c:strRef>
          </c:cat>
          <c:val>
            <c:numRef>
              <c:f>Лист1!$H$2:$H$7</c:f>
              <c:numCache>
                <c:formatCode>General</c:formatCode>
                <c:ptCount val="6"/>
              </c:numCache>
            </c:numRef>
          </c:val>
        </c:ser>
        <c:shape val="cylinder"/>
        <c:axId val="69584768"/>
        <c:axId val="69586304"/>
        <c:axId val="0"/>
      </c:bar3DChart>
      <c:catAx>
        <c:axId val="69584768"/>
        <c:scaling>
          <c:orientation val="minMax"/>
        </c:scaling>
        <c:delete val="1"/>
        <c:axPos val="b"/>
        <c:tickLblPos val="none"/>
        <c:crossAx val="69586304"/>
        <c:crosses val="autoZero"/>
        <c:auto val="1"/>
        <c:lblAlgn val="ctr"/>
        <c:lblOffset val="100"/>
      </c:catAx>
      <c:valAx>
        <c:axId val="69586304"/>
        <c:scaling>
          <c:orientation val="minMax"/>
        </c:scaling>
        <c:axPos val="l"/>
        <c:majorGridlines/>
        <c:numFmt formatCode="General" sourceLinked="1"/>
        <c:tickLblPos val="nextTo"/>
        <c:crossAx val="69584768"/>
        <c:crosses val="autoZero"/>
        <c:crossBetween val="between"/>
      </c:valAx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"/>
          <c:y val="0.79929761865782312"/>
          <c:w val="1"/>
          <c:h val="0.20070238134217708"/>
        </c:manualLayout>
      </c:layout>
      <c:spPr>
        <a:solidFill>
          <a:schemeClr val="bg1">
            <a:lumMod val="75000"/>
          </a:schemeClr>
        </a:solidFill>
      </c:spPr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0181904345290171"/>
          <c:y val="3.8550415573053415E-2"/>
          <c:w val="0.72607556867891565"/>
          <c:h val="0.7978991688538947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нет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6.9444444444444579E-3"/>
                  <c:y val="-7.6388888888888895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2.3148148148148077E-2"/>
                  <c:y val="-0.40625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/>
                      <a:t>00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да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ylinder"/>
        <c:axId val="100296192"/>
        <c:axId val="100315904"/>
        <c:axId val="0"/>
      </c:bar3DChart>
      <c:catAx>
        <c:axId val="100296192"/>
        <c:scaling>
          <c:orientation val="minMax"/>
        </c:scaling>
        <c:delete val="1"/>
        <c:axPos val="b"/>
        <c:tickLblPos val="none"/>
        <c:crossAx val="100315904"/>
        <c:crosses val="autoZero"/>
        <c:auto val="1"/>
        <c:lblAlgn val="ctr"/>
        <c:lblOffset val="100"/>
      </c:catAx>
      <c:valAx>
        <c:axId val="100315904"/>
        <c:scaling>
          <c:orientation val="minMax"/>
        </c:scaling>
        <c:axPos val="l"/>
        <c:majorGridlines/>
        <c:numFmt formatCode="General" sourceLinked="1"/>
        <c:tickLblPos val="nextTo"/>
        <c:crossAx val="100296192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2.3148148148148147E-2"/>
          <c:y val="0.83779981829194472"/>
          <c:w val="0.55173501749781473"/>
          <c:h val="0.16220018170805572"/>
        </c:manualLayout>
      </c:layout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6.4619969378827663E-2"/>
          <c:y val="4.4057617797775388E-2"/>
          <c:w val="0.82386501166520865"/>
          <c:h val="0.79303899512560927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1.8518518518518552E-2"/>
                  <c:y val="-0.22819885900570488"/>
                </c:manualLayout>
              </c:layout>
              <c:tx>
                <c:rich>
                  <a:bodyPr/>
                  <a:lstStyle/>
                  <a:p>
                    <a:r>
                      <a:rPr lang="en-US" sz="1800" b="1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US"/>
                      <a:t>1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2.7080692464930049E-2"/>
                  <c:y val="-0.4264159814858756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r>
                      <a:rPr lang="en-US"/>
                      <a:t>9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</c:v>
                </c:pt>
                <c:pt idx="1">
                  <c:v>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ylinder"/>
        <c:axId val="70544384"/>
        <c:axId val="70558464"/>
        <c:axId val="0"/>
      </c:bar3DChart>
      <c:catAx>
        <c:axId val="70544384"/>
        <c:scaling>
          <c:orientation val="minMax"/>
        </c:scaling>
        <c:delete val="1"/>
        <c:axPos val="b"/>
        <c:tickLblPos val="none"/>
        <c:crossAx val="70558464"/>
        <c:crosses val="autoZero"/>
        <c:auto val="1"/>
        <c:lblAlgn val="ctr"/>
        <c:lblOffset val="100"/>
      </c:catAx>
      <c:valAx>
        <c:axId val="70558464"/>
        <c:scaling>
          <c:orientation val="minMax"/>
        </c:scaling>
        <c:axPos val="l"/>
        <c:majorGridlines/>
        <c:numFmt formatCode="General" sourceLinked="1"/>
        <c:tickLblPos val="nextTo"/>
        <c:crossAx val="70544384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1.3484981044036198E-2"/>
          <c:y val="0.85497051254901446"/>
          <c:w val="0.50966316710411197"/>
          <c:h val="0.12722484261594438"/>
        </c:manualLayout>
      </c:layout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5.9990339749198145E-2"/>
          <c:y val="3.8550415573053415E-2"/>
          <c:w val="0.76790427238262016"/>
          <c:h val="0.8223813429571303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</c:spPr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1.6203521434820692E-2"/>
                  <c:y val="-0.33680555555555636"/>
                </c:manualLayout>
              </c:layout>
              <c:tx>
                <c:rich>
                  <a:bodyPr/>
                  <a:lstStyle/>
                  <a:p>
                    <a:r>
                      <a:rPr lang="en-US" sz="1800" b="1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US"/>
                      <a:t>1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1.388888888888897E-2"/>
                  <c:y val="-0.36458333333333337"/>
                </c:manualLayout>
              </c:layout>
              <c:tx>
                <c:rich>
                  <a:bodyPr/>
                  <a:lstStyle/>
                  <a:p>
                    <a:r>
                      <a:rPr lang="en-US" sz="1800" b="1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US"/>
                      <a:t>1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2.3148148148148147E-2"/>
                  <c:y val="-0.4097222222222223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US"/>
                      <a:t>8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кусали </c:v>
                </c:pt>
                <c:pt idx="1">
                  <c:v>внешний вид</c:v>
                </c:pt>
                <c:pt idx="2">
                  <c:v>злые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</c:v>
                </c:pt>
                <c:pt idx="1">
                  <c:v>31</c:v>
                </c:pt>
                <c:pt idx="2">
                  <c:v>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злые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Лист1!$A$2:$A$5</c:f>
              <c:strCache>
                <c:ptCount val="3"/>
                <c:pt idx="0">
                  <c:v>кусали </c:v>
                </c:pt>
                <c:pt idx="1">
                  <c:v>внешний вид</c:v>
                </c:pt>
                <c:pt idx="2">
                  <c:v>злые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внешний вид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Лист1!$A$2:$A$5</c:f>
              <c:strCache>
                <c:ptCount val="3"/>
                <c:pt idx="0">
                  <c:v>кусали </c:v>
                </c:pt>
                <c:pt idx="1">
                  <c:v>внешний вид</c:v>
                </c:pt>
                <c:pt idx="2">
                  <c:v>злые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кусали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Лист1!$A$2:$A$5</c:f>
              <c:strCache>
                <c:ptCount val="3"/>
                <c:pt idx="0">
                  <c:v>кусали </c:v>
                </c:pt>
                <c:pt idx="1">
                  <c:v>внешний вид</c:v>
                </c:pt>
                <c:pt idx="2">
                  <c:v>злые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shape val="cylinder"/>
        <c:axId val="70505984"/>
        <c:axId val="70507520"/>
        <c:axId val="0"/>
      </c:bar3DChart>
      <c:catAx>
        <c:axId val="70505984"/>
        <c:scaling>
          <c:orientation val="minMax"/>
        </c:scaling>
        <c:delete val="1"/>
        <c:axPos val="b"/>
        <c:tickLblPos val="none"/>
        <c:crossAx val="70507520"/>
        <c:crosses val="autoZero"/>
        <c:auto val="1"/>
        <c:lblAlgn val="ctr"/>
        <c:lblOffset val="100"/>
      </c:catAx>
      <c:valAx>
        <c:axId val="70507520"/>
        <c:scaling>
          <c:orientation val="minMax"/>
        </c:scaling>
        <c:axPos val="l"/>
        <c:majorGridlines/>
        <c:numFmt formatCode="General" sourceLinked="1"/>
        <c:tickLblPos val="nextTo"/>
        <c:crossAx val="70505984"/>
        <c:crosses val="autoZero"/>
        <c:crossBetween val="between"/>
      </c:valAx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6.0185185185185147E-2"/>
          <c:y val="0.8501186570428696"/>
          <c:w val="0.6893334146944049"/>
          <c:h val="0.14950732542504999"/>
        </c:manualLayout>
      </c:layout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7.3879228638086908E-2"/>
          <c:y val="4.4057617797775325E-2"/>
          <c:w val="0.8146057524059499"/>
          <c:h val="0.8642657167854024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1.3888888888888907E-2"/>
                  <c:y val="-0.33613445378151258"/>
                </c:manualLayout>
              </c:layout>
              <c:tx>
                <c:rich>
                  <a:bodyPr/>
                  <a:lstStyle/>
                  <a:p>
                    <a:r>
                      <a:rPr lang="en-US" sz="1800" b="1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en-US"/>
                      <a:t>2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1.1574074074074073E-2"/>
                  <c:y val="-0.43323996265172726"/>
                </c:manualLayout>
              </c:layout>
              <c:tx>
                <c:rich>
                  <a:bodyPr/>
                  <a:lstStyle/>
                  <a:p>
                    <a:r>
                      <a:rPr lang="en-US" sz="1800" b="1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r>
                      <a:rPr lang="en-US"/>
                      <a:t>8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</c:v>
                </c:pt>
                <c:pt idx="1">
                  <c:v>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ylinder"/>
        <c:axId val="72124288"/>
        <c:axId val="72125824"/>
        <c:axId val="0"/>
      </c:bar3DChart>
      <c:catAx>
        <c:axId val="72124288"/>
        <c:scaling>
          <c:orientation val="minMax"/>
        </c:scaling>
        <c:delete val="1"/>
        <c:axPos val="b"/>
        <c:tickLblPos val="none"/>
        <c:crossAx val="72125824"/>
        <c:crosses val="autoZero"/>
        <c:auto val="1"/>
        <c:lblAlgn val="ctr"/>
        <c:lblOffset val="100"/>
      </c:catAx>
      <c:valAx>
        <c:axId val="72125824"/>
        <c:scaling>
          <c:orientation val="minMax"/>
        </c:scaling>
        <c:axPos val="l"/>
        <c:majorGridlines/>
        <c:numFmt formatCode="General" sourceLinked="1"/>
        <c:tickLblPos val="nextTo"/>
        <c:crossAx val="72124288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4.8207203266258387E-2"/>
          <c:y val="0.92919532117308923"/>
          <c:w val="0.45642242636337138"/>
          <c:h val="7.0804678826911438E-2"/>
        </c:manualLayout>
      </c:layout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8.0823673082531355E-2"/>
          <c:y val="4.4057617797775339E-2"/>
          <c:w val="0.74707093904928623"/>
          <c:h val="0.8128802649668791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1.3888888888888888E-2"/>
                  <c:y val="-0.13095238095238107"/>
                </c:manualLayout>
              </c:layout>
              <c:tx>
                <c:rich>
                  <a:bodyPr/>
                  <a:lstStyle/>
                  <a:p>
                    <a:r>
                      <a:rPr lang="en-US" sz="1800" b="1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/>
                      <a:t>5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1.6203703703703703E-2"/>
                  <c:y val="-0.40873015873015839"/>
                </c:manualLayout>
              </c:layout>
              <c:tx>
                <c:rich>
                  <a:bodyPr/>
                  <a:lstStyle/>
                  <a:p>
                    <a:r>
                      <a:rPr lang="en-US" sz="1800" b="1">
                        <a:latin typeface="Times New Roman" pitchFamily="18" charset="0"/>
                        <a:cs typeface="Times New Roman" pitchFamily="18" charset="0"/>
                      </a:rPr>
                      <a:t>8</a:t>
                    </a:r>
                    <a:r>
                      <a:rPr lang="en-US"/>
                      <a:t>5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ylinder"/>
        <c:axId val="77981952"/>
        <c:axId val="78585856"/>
        <c:axId val="0"/>
      </c:bar3DChart>
      <c:catAx>
        <c:axId val="77981952"/>
        <c:scaling>
          <c:orientation val="minMax"/>
        </c:scaling>
        <c:delete val="1"/>
        <c:axPos val="b"/>
        <c:tickLblPos val="none"/>
        <c:crossAx val="78585856"/>
        <c:crosses val="autoZero"/>
        <c:auto val="1"/>
        <c:lblAlgn val="ctr"/>
        <c:lblOffset val="100"/>
      </c:catAx>
      <c:valAx>
        <c:axId val="78585856"/>
        <c:scaling>
          <c:orientation val="minMax"/>
        </c:scaling>
        <c:axPos val="l"/>
        <c:majorGridlines/>
        <c:numFmt formatCode="General" sourceLinked="1"/>
        <c:tickLblPos val="nextTo"/>
        <c:crossAx val="77981952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"/>
          <c:y val="0.86475034370703652"/>
          <c:w val="0.5490150189559635"/>
          <c:h val="0.10383264591926017"/>
        </c:manualLayout>
      </c:layout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5.3045895304753489E-2"/>
          <c:y val="4.4057617797775339E-2"/>
          <c:w val="0.81547371682706327"/>
          <c:h val="0.76435495582601587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6.9444444444444519E-3"/>
                  <c:y val="-0.39153439153439196"/>
                </c:manualLayout>
              </c:layout>
              <c:tx>
                <c:rich>
                  <a:bodyPr/>
                  <a:lstStyle/>
                  <a:p>
                    <a:r>
                      <a:rPr lang="en-US" sz="1800" b="1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/>
                      <a:t>7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9.2592592592592813E-3"/>
                  <c:y val="-0.3033509700176373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/>
                      <a:t>0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9.2592592592592813E-3"/>
                  <c:y val="-0.38447971781305196"/>
                </c:manualLayout>
              </c:layout>
              <c:tx>
                <c:rich>
                  <a:bodyPr/>
                  <a:lstStyle/>
                  <a:p>
                    <a:r>
                      <a:rPr lang="en-US" sz="1800" b="1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/>
                      <a:t>7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1.6203703703703703E-2"/>
                  <c:y val="-0.23280423280423301"/>
                </c:manualLayout>
              </c:layout>
              <c:tx>
                <c:rich>
                  <a:bodyPr/>
                  <a:lstStyle/>
                  <a:p>
                    <a:r>
                      <a:rPr lang="en-US" sz="1800" b="1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/>
                      <a:t>3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2.0833333333333367E-2"/>
                  <c:y val="-0.21869488536155204"/>
                </c:manualLayout>
              </c:layout>
              <c:tx>
                <c:rich>
                  <a:bodyPr/>
                  <a:lstStyle/>
                  <a:p>
                    <a:r>
                      <a:rPr lang="en-US" sz="1800" b="1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/>
                      <a:t>3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её обижают</c:v>
                </c:pt>
                <c:pt idx="1">
                  <c:v>голодная</c:v>
                </c:pt>
                <c:pt idx="2">
                  <c:v>чувствует страх </c:v>
                </c:pt>
                <c:pt idx="3">
                  <c:v>защищает хозяина</c:v>
                </c:pt>
                <c:pt idx="4">
                  <c:v>защищает щенков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</c:v>
                </c:pt>
                <c:pt idx="1">
                  <c:v>20</c:v>
                </c:pt>
                <c:pt idx="2">
                  <c:v>27</c:v>
                </c:pt>
                <c:pt idx="3">
                  <c:v>13</c:v>
                </c:pt>
                <c:pt idx="4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защищает щенков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Лист1!$A$2:$A$6</c:f>
              <c:strCache>
                <c:ptCount val="5"/>
                <c:pt idx="0">
                  <c:v>её обижают</c:v>
                </c:pt>
                <c:pt idx="1">
                  <c:v>голодная</c:v>
                </c:pt>
                <c:pt idx="2">
                  <c:v>чувствует страх </c:v>
                </c:pt>
                <c:pt idx="3">
                  <c:v>защищает хозяина</c:v>
                </c:pt>
                <c:pt idx="4">
                  <c:v>защищает щенков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защищает хозяина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Лист1!$A$2:$A$6</c:f>
              <c:strCache>
                <c:ptCount val="5"/>
                <c:pt idx="0">
                  <c:v>её обижают</c:v>
                </c:pt>
                <c:pt idx="1">
                  <c:v>голодная</c:v>
                </c:pt>
                <c:pt idx="2">
                  <c:v>чувствует страх </c:v>
                </c:pt>
                <c:pt idx="3">
                  <c:v>защищает хозяина</c:v>
                </c:pt>
                <c:pt idx="4">
                  <c:v>защищает щенков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чувствует страх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Лист1!$A$2:$A$6</c:f>
              <c:strCache>
                <c:ptCount val="5"/>
                <c:pt idx="0">
                  <c:v>её обижают</c:v>
                </c:pt>
                <c:pt idx="1">
                  <c:v>голодная</c:v>
                </c:pt>
                <c:pt idx="2">
                  <c:v>чувствует страх </c:v>
                </c:pt>
                <c:pt idx="3">
                  <c:v>защищает хозяина</c:v>
                </c:pt>
                <c:pt idx="4">
                  <c:v>защищает щенков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голодная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Лист1!$A$2:$A$6</c:f>
              <c:strCache>
                <c:ptCount val="5"/>
                <c:pt idx="0">
                  <c:v>её обижают</c:v>
                </c:pt>
                <c:pt idx="1">
                  <c:v>голодная</c:v>
                </c:pt>
                <c:pt idx="2">
                  <c:v>чувствует страх </c:v>
                </c:pt>
                <c:pt idx="3">
                  <c:v>защищает хозяина</c:v>
                </c:pt>
                <c:pt idx="4">
                  <c:v>защищает щенков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её обижают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Лист1!$A$2:$A$6</c:f>
              <c:strCache>
                <c:ptCount val="5"/>
                <c:pt idx="0">
                  <c:v>её обижают</c:v>
                </c:pt>
                <c:pt idx="1">
                  <c:v>голодная</c:v>
                </c:pt>
                <c:pt idx="2">
                  <c:v>чувствует страх </c:v>
                </c:pt>
                <c:pt idx="3">
                  <c:v>защищает хозяина</c:v>
                </c:pt>
                <c:pt idx="4">
                  <c:v>защищает щенков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</c:numCache>
            </c:numRef>
          </c:val>
        </c:ser>
        <c:shape val="cylinder"/>
        <c:axId val="78695808"/>
        <c:axId val="78722176"/>
        <c:axId val="0"/>
      </c:bar3DChart>
      <c:catAx>
        <c:axId val="78695808"/>
        <c:scaling>
          <c:orientation val="minMax"/>
        </c:scaling>
        <c:delete val="1"/>
        <c:axPos val="b"/>
        <c:tickLblPos val="none"/>
        <c:crossAx val="78722176"/>
        <c:crosses val="autoZero"/>
        <c:auto val="1"/>
        <c:lblAlgn val="ctr"/>
        <c:lblOffset val="100"/>
      </c:catAx>
      <c:valAx>
        <c:axId val="78722176"/>
        <c:scaling>
          <c:orientation val="minMax"/>
        </c:scaling>
        <c:axPos val="l"/>
        <c:majorGridlines/>
        <c:numFmt formatCode="General" sourceLinked="1"/>
        <c:tickLblPos val="nextTo"/>
        <c:crossAx val="78695808"/>
        <c:crosses val="autoZero"/>
        <c:crossBetween val="between"/>
      </c:valAx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0"/>
          <c:y val="0.83304828845741064"/>
          <c:w val="0.99802260957574152"/>
          <c:h val="0.16695171154258939"/>
        </c:manualLayout>
      </c:layout>
      <c:spPr>
        <a:solidFill>
          <a:schemeClr val="bg1">
            <a:lumMod val="75000"/>
          </a:schemeClr>
        </a:solidFill>
      </c:spPr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7989976836001807E-2"/>
          <c:y val="2.8232297414860594E-2"/>
          <c:w val="0.98164763042496472"/>
          <c:h val="0.7535102870205746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2.508960573476705E-2"/>
                  <c:y val="-0.32470757534618538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2.508960573476705E-2"/>
                  <c:y val="-0.2896551724137931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-3.0465949820788499E-2"/>
                  <c:y val="-0.23448275862068965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-2.6881720430107604E-2"/>
                  <c:y val="-0.18850574712643747"/>
                </c:manualLayout>
              </c:layout>
              <c:showVal val="1"/>
            </c:dLbl>
            <c:dLbl>
              <c:idx val="4"/>
              <c:layout>
                <c:manualLayout>
                  <c:x val="-2.8673835125448102E-2"/>
                  <c:y val="-0.14252873563218391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>
                <c:manualLayout>
                  <c:x val="-2.8673835125448046E-2"/>
                  <c:y val="-8.2758620689655227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>
                <c:manualLayout>
                  <c:x val="-3.4050179211469592E-2"/>
                  <c:y val="-2.7586206896551741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питбуль</c:v>
                </c:pt>
                <c:pt idx="1">
                  <c:v>ротвейлер</c:v>
                </c:pt>
                <c:pt idx="2">
                  <c:v>немецкая овчарка</c:v>
                </c:pt>
                <c:pt idx="3">
                  <c:v>эскимосская лайка</c:v>
                </c:pt>
                <c:pt idx="4">
                  <c:v>маламут</c:v>
                </c:pt>
                <c:pt idx="5">
                  <c:v>доберман</c:v>
                </c:pt>
                <c:pt idx="6">
                  <c:v>датский дог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питбуль</c:v>
                </c:pt>
                <c:pt idx="1">
                  <c:v>ротвейлер</c:v>
                </c:pt>
                <c:pt idx="2">
                  <c:v>немецкая овчарка</c:v>
                </c:pt>
                <c:pt idx="3">
                  <c:v>эскимосская лайка</c:v>
                </c:pt>
                <c:pt idx="4">
                  <c:v>маламут</c:v>
                </c:pt>
                <c:pt idx="5">
                  <c:v>доберман</c:v>
                </c:pt>
                <c:pt idx="6">
                  <c:v>датский дог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питбуль</c:v>
                </c:pt>
                <c:pt idx="1">
                  <c:v>ротвейлер</c:v>
                </c:pt>
                <c:pt idx="2">
                  <c:v>немецкая овчарка</c:v>
                </c:pt>
                <c:pt idx="3">
                  <c:v>эскимосская лайка</c:v>
                </c:pt>
                <c:pt idx="4">
                  <c:v>маламут</c:v>
                </c:pt>
                <c:pt idx="5">
                  <c:v>доберман</c:v>
                </c:pt>
                <c:pt idx="6">
                  <c:v>датский дог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</c:ser>
        <c:shape val="cylinder"/>
        <c:axId val="78942592"/>
        <c:axId val="78944128"/>
        <c:axId val="0"/>
      </c:bar3DChart>
      <c:catAx>
        <c:axId val="78942592"/>
        <c:scaling>
          <c:orientation val="minMax"/>
        </c:scaling>
        <c:axPos val="b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 sz="13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944128"/>
        <c:crosses val="autoZero"/>
        <c:auto val="1"/>
        <c:lblAlgn val="ctr"/>
        <c:lblOffset val="100"/>
      </c:catAx>
      <c:valAx>
        <c:axId val="7894412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78942592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0F4D8-6BB7-468C-B74F-1206742109C9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F8BDD-797C-4C98-854C-595F02D040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5907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4956050"/>
            <a:ext cx="7772400" cy="85920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6940" y="571957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D4890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274638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4890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4" y="1443836"/>
            <a:ext cx="7016195" cy="427574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D4890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chart" Target="../charts/chart9.xml"/><Relationship Id="rId7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s.ru/ec3La.jpg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50640"/>
            <a:ext cx="9144000" cy="116461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собака кусает человека?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Швенк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Валерия</a:t>
            </a:r>
          </a:p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класс ГУ «Физико-математический лицей </a:t>
            </a:r>
          </a:p>
          <a:p>
            <a:r>
              <a:rPr lang="ru-RU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акимата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города </a:t>
            </a:r>
            <a:r>
              <a:rPr lang="ru-RU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Костаная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965" y="222196"/>
            <a:ext cx="3512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Памятник псу </a:t>
            </a:r>
            <a:r>
              <a:rPr lang="ru-RU" b="1" i="1" dirty="0" err="1" smtClean="0"/>
              <a:t>Хатико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3" name="Рисунок 2" descr="http://vasi.net/uploads/podbor/Pamyatniki%20sobakam%20%2824%20foto%29/thumbs/dog_0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9490"/>
            <a:ext cx="4562850" cy="397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://hanyrik.ru/wp-content/uploads/2010/03/0_1afba_faacb25e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60066"/>
            <a:ext cx="4428445" cy="4497934"/>
          </a:xfrm>
          <a:prstGeom prst="rect">
            <a:avLst/>
          </a:prstGeom>
          <a:noFill/>
        </p:spPr>
      </p:pic>
      <p:pic>
        <p:nvPicPr>
          <p:cNvPr id="20484" name="Picture 4" descr="http://static2.wikia.nocookie.net/__cb20090915064607/best-books/ru/images/a/ae/BelyB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7985" y="69491"/>
            <a:ext cx="1823310" cy="22905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69490"/>
            <a:ext cx="2595985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</a:rPr>
              <a:t>Памятник </a:t>
            </a:r>
            <a:r>
              <a:rPr lang="ru-RU" sz="2600" b="1" i="1" dirty="0" err="1" smtClean="0">
                <a:solidFill>
                  <a:schemeClr val="accent6">
                    <a:lumMod val="50000"/>
                  </a:schemeClr>
                </a:solidFill>
              </a:rPr>
              <a:t>Биму</a:t>
            </a: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ru-RU" sz="2300" b="1" i="1" dirty="0" smtClean="0"/>
              <a:t>из книги  писателя </a:t>
            </a:r>
          </a:p>
          <a:p>
            <a:r>
              <a:rPr lang="ru-RU" sz="2300" b="1" i="1" dirty="0" smtClean="0"/>
              <a:t>Г. </a:t>
            </a:r>
            <a:r>
              <a:rPr lang="ru-RU" sz="2300" b="1" i="1" dirty="0" err="1" smtClean="0"/>
              <a:t>Н.Троепольского</a:t>
            </a:r>
            <a:r>
              <a:rPr lang="ru-RU" sz="2300" b="1" i="1" dirty="0" smtClean="0"/>
              <a:t> </a:t>
            </a:r>
          </a:p>
          <a:p>
            <a:r>
              <a:rPr lang="ru-RU" sz="2300" b="1" i="1" dirty="0" smtClean="0"/>
              <a:t>"Белый </a:t>
            </a:r>
            <a:r>
              <a:rPr lang="ru-RU" sz="2300" b="1" i="1" dirty="0" err="1" smtClean="0"/>
              <a:t>Бим</a:t>
            </a:r>
            <a:r>
              <a:rPr lang="ru-RU" sz="2300" b="1" i="1" dirty="0" smtClean="0"/>
              <a:t> </a:t>
            </a:r>
          </a:p>
          <a:p>
            <a:pPr algn="r"/>
            <a:r>
              <a:rPr lang="ru-RU" sz="2300" b="1" i="1" dirty="0" smtClean="0"/>
              <a:t>Черное Ухо" </a:t>
            </a:r>
            <a:endParaRPr lang="ru-RU" sz="23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039820"/>
            <a:ext cx="457200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</a:rPr>
              <a:t>Памятник псу </a:t>
            </a:r>
            <a:r>
              <a:rPr lang="ru-RU" sz="2600" b="1" i="1" dirty="0" err="1" smtClean="0">
                <a:solidFill>
                  <a:schemeClr val="accent6">
                    <a:lumMod val="50000"/>
                  </a:schemeClr>
                </a:solidFill>
              </a:rPr>
              <a:t>Хатико</a:t>
            </a: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  <a:p>
            <a:pPr algn="r"/>
            <a:r>
              <a:rPr lang="ru-RU" sz="2500" b="1" i="1" dirty="0" smtClean="0"/>
              <a:t>который в течении 9лет ждал своего погибшего хозяина</a:t>
            </a:r>
            <a:r>
              <a:rPr lang="ru-RU" sz="2500" b="1" dirty="0" smtClean="0"/>
              <a:t> 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127250" y="0"/>
            <a:ext cx="7016750" cy="527605"/>
          </a:xfrm>
        </p:spPr>
        <p:txBody>
          <a:bodyPr>
            <a:noAutofit/>
          </a:bodyPr>
          <a:lstStyle/>
          <a:p>
            <a:r>
              <a:rPr lang="ru-RU" sz="3700" b="1" dirty="0" smtClean="0">
                <a:solidFill>
                  <a:schemeClr val="accent6">
                    <a:lumMod val="50000"/>
                  </a:schemeClr>
                </a:solidFill>
              </a:rPr>
              <a:t>Типы агрессии собак</a:t>
            </a:r>
            <a:endParaRPr lang="en-US" sz="37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350360" y="680311"/>
          <a:ext cx="5497379" cy="5955493"/>
        </p:xfrm>
        <a:graphic>
          <a:graphicData uri="http://schemas.openxmlformats.org/drawingml/2006/table">
            <a:tbl>
              <a:tblPr/>
              <a:tblGrid>
                <a:gridCol w="610820"/>
                <a:gridCol w="4886559"/>
              </a:tblGrid>
              <a:tr h="3660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2" marR="28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2" marR="280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919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092" marR="28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Борьба за лидерство</a:t>
                      </a:r>
                      <a:endParaRPr lang="ru-RU" sz="2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2" marR="28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9523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2" marR="28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Охотничья</a:t>
                      </a:r>
                      <a:endParaRPr lang="ru-RU" sz="2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2" marR="28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0392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2" marR="28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Территориальная</a:t>
                      </a:r>
                      <a:endParaRPr lang="ru-RU" sz="2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2" marR="28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150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2" marR="28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Родительская (материнская)</a:t>
                      </a:r>
                      <a:endParaRPr lang="ru-RU" sz="2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2" marR="28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9314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2" marR="28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Пищевая </a:t>
                      </a:r>
                      <a:r>
                        <a:rPr lang="ru-RU" sz="23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23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агрессия на помеху)</a:t>
                      </a:r>
                      <a:endParaRPr lang="ru-RU" sz="2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2" marR="28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9314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2" marR="28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Агрессия страха </a:t>
                      </a:r>
                      <a:endParaRPr lang="ru-RU" sz="2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2" marR="28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24579" name="Picture 3" descr="http://upload.wikimedia.org/wikipedia/commons/4/49/%D0%A1%D1%80%D0%B5%D0%B4%D0%BD%D0%B5%D0%B0%D0%B7%D0%B8%D0%B0%D1%82%D1%81%D0%BA%D0%B8%D0%B5_%D0%BE%D0%B2%D1%87%D0%B0%D1%80%D0%BA%D0%B8._%D0%95%D1%81%D1%82%D0%B5%D1%81%D1%82%D0%B2%D0%B5%D0%BD%D0%BD%D0%B0%D1%8F_%D0%B1%D0%BE%D1%80%D1%8C%D0%B1%D0%B0_%D0%B7%D0%B0_%D0%BB%D0%B8%D0%B4%D0%B5%D1%80%D1%81%D1%82%D0%B2%D0%BE_%D0%B2_%D1%81%D1%82%D0%B0%D0%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55" y="69490"/>
            <a:ext cx="2128720" cy="1527050"/>
          </a:xfrm>
          <a:prstGeom prst="rect">
            <a:avLst/>
          </a:prstGeom>
          <a:noFill/>
        </p:spPr>
      </p:pic>
      <p:pic>
        <p:nvPicPr>
          <p:cNvPr id="24581" name="Picture 5" descr="http://www.oxota-ru.ru/load/Image/3(43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9785" y="1749245"/>
            <a:ext cx="2137870" cy="1679755"/>
          </a:xfrm>
          <a:prstGeom prst="rect">
            <a:avLst/>
          </a:prstGeom>
          <a:noFill/>
        </p:spPr>
      </p:pic>
      <p:pic>
        <p:nvPicPr>
          <p:cNvPr id="24583" name="Picture 7" descr="http://www.sunhome.ru/UsersGallery/wallpapers/41/191417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1705"/>
            <a:ext cx="2128720" cy="1527050"/>
          </a:xfrm>
          <a:prstGeom prst="rect">
            <a:avLst/>
          </a:prstGeom>
          <a:noFill/>
        </p:spPr>
      </p:pic>
      <p:pic>
        <p:nvPicPr>
          <p:cNvPr id="24585" name="Picture 9" descr="http://pro-moidom.ru/uploads/posts/2013-09/1e419afcc35388c1233345291ca12420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76" y="5261460"/>
            <a:ext cx="2443280" cy="1596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0604" y="0"/>
            <a:ext cx="7016195" cy="1417638"/>
          </a:xfrm>
        </p:spPr>
        <p:txBody>
          <a:bodyPr>
            <a:normAutofit/>
          </a:bodyPr>
          <a:lstStyle/>
          <a:p>
            <a:r>
              <a:rPr lang="ru-RU" sz="4500" b="1" dirty="0" smtClean="0">
                <a:solidFill>
                  <a:schemeClr val="accent6">
                    <a:lumMod val="50000"/>
                  </a:schemeClr>
                </a:solidFill>
              </a:rPr>
              <a:t>Результаты исследования:</a:t>
            </a:r>
            <a:r>
              <a:rPr lang="ru-RU" sz="37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7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000" b="1" dirty="0" smtClean="0">
                <a:solidFill>
                  <a:schemeClr val="tx1"/>
                </a:solidFill>
              </a:rPr>
              <a:t>Любите ли вы собак?</a:t>
            </a:r>
            <a:endParaRPr lang="en-US" sz="30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670050" y="1444625"/>
          <a:ext cx="7016750" cy="4275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0604" y="0"/>
            <a:ext cx="7016195" cy="1417638"/>
          </a:xfrm>
        </p:spPr>
        <p:txBody>
          <a:bodyPr>
            <a:normAutofit fontScale="90000"/>
          </a:bodyPr>
          <a:lstStyle/>
          <a:p>
            <a:pPr lvl="0"/>
            <a:r>
              <a:rPr lang="ru-RU" sz="37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7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300" b="1" dirty="0" smtClean="0">
                <a:solidFill>
                  <a:schemeClr val="tx1"/>
                </a:solidFill>
              </a:rPr>
              <a:t>Какие породы собак вы знаете?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endParaRPr lang="ru-RU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-63787"/>
            <a:ext cx="44069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1814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14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517900" y="985721"/>
          <a:ext cx="7482546" cy="5191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482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0604" y="0"/>
            <a:ext cx="7016195" cy="1417638"/>
          </a:xfrm>
        </p:spPr>
        <p:txBody>
          <a:bodyPr>
            <a:normAutofit fontScale="90000"/>
          </a:bodyPr>
          <a:lstStyle/>
          <a:p>
            <a:pPr lvl="0"/>
            <a:r>
              <a:rPr lang="ru-RU" sz="37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7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300" b="1" dirty="0" smtClean="0">
                <a:solidFill>
                  <a:schemeClr val="tx1"/>
                </a:solidFill>
              </a:rPr>
              <a:t>Обижаешь ли ты собак?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-63787"/>
            <a:ext cx="44069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1814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14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482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365196" y="1443835"/>
          <a:ext cx="6408120" cy="442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0604" y="0"/>
            <a:ext cx="7016195" cy="1417638"/>
          </a:xfrm>
        </p:spPr>
        <p:txBody>
          <a:bodyPr>
            <a:normAutofit fontScale="90000"/>
          </a:bodyPr>
          <a:lstStyle/>
          <a:p>
            <a:r>
              <a:rPr lang="ru-RU" sz="37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7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/>
              <a:t> </a:t>
            </a:r>
            <a:r>
              <a:rPr lang="ru-RU" sz="3300" b="1" dirty="0" smtClean="0">
                <a:solidFill>
                  <a:schemeClr val="tx1"/>
                </a:solidFill>
              </a:rPr>
              <a:t>Боишься ли ты собак?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-63787"/>
            <a:ext cx="44069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1814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14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482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74711"/>
            <a:ext cx="5437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517900" y="985719"/>
          <a:ext cx="6413610" cy="4886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436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0604" y="222194"/>
            <a:ext cx="7016195" cy="1195443"/>
          </a:xfrm>
        </p:spPr>
        <p:txBody>
          <a:bodyPr>
            <a:normAutofit fontScale="90000"/>
          </a:bodyPr>
          <a:lstStyle/>
          <a:p>
            <a:pPr lvl="0"/>
            <a:r>
              <a:rPr lang="ru-RU" sz="37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7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/>
              <a:t> </a:t>
            </a:r>
            <a:r>
              <a:rPr lang="ru-RU" sz="3300" b="1" dirty="0" smtClean="0">
                <a:solidFill>
                  <a:schemeClr val="tx1"/>
                </a:solidFill>
              </a:rPr>
              <a:t>Причины боязни собак.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-63787"/>
            <a:ext cx="44069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1814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14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482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74711"/>
            <a:ext cx="5437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436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670605" y="985719"/>
          <a:ext cx="6719020" cy="4733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57200" y="4124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0604" y="222194"/>
            <a:ext cx="7016195" cy="1195443"/>
          </a:xfrm>
        </p:spPr>
        <p:txBody>
          <a:bodyPr>
            <a:normAutofit fontScale="90000"/>
          </a:bodyPr>
          <a:lstStyle/>
          <a:p>
            <a:r>
              <a:rPr lang="ru-RU" sz="37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7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300" b="1" dirty="0" smtClean="0">
                <a:solidFill>
                  <a:schemeClr val="tx1"/>
                </a:solidFill>
              </a:rPr>
              <a:t>Проявляли ли признаки агрессии бродячие собаки?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-63787"/>
            <a:ext cx="44069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1814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14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482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74711"/>
            <a:ext cx="5437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436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57200" y="4124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517899" y="1138425"/>
          <a:ext cx="6260905" cy="4733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0604" y="222194"/>
            <a:ext cx="7016195" cy="1195443"/>
          </a:xfrm>
        </p:spPr>
        <p:txBody>
          <a:bodyPr>
            <a:normAutofit fontScale="90000"/>
          </a:bodyPr>
          <a:lstStyle/>
          <a:p>
            <a:r>
              <a:rPr lang="ru-RU" sz="37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7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300" b="1" dirty="0" smtClean="0">
                <a:solidFill>
                  <a:schemeClr val="tx1"/>
                </a:solidFill>
              </a:rPr>
              <a:t>Проявляли ли признаки агрессии домашние собаки?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-63787"/>
            <a:ext cx="44069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1814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14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482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74711"/>
            <a:ext cx="5437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436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57200" y="4124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1517899" y="1596540"/>
          <a:ext cx="6719021" cy="412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457200" y="426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0604" y="222194"/>
            <a:ext cx="7016195" cy="916231"/>
          </a:xfrm>
        </p:spPr>
        <p:txBody>
          <a:bodyPr>
            <a:normAutofit fontScale="90000"/>
          </a:bodyPr>
          <a:lstStyle/>
          <a:p>
            <a:pPr lvl="0"/>
            <a:r>
              <a:rPr lang="ru-RU" sz="37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7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3300" b="1" dirty="0" smtClean="0">
                <a:solidFill>
                  <a:schemeClr val="tx1"/>
                </a:solidFill>
              </a:rPr>
              <a:t>Почему собака может укусить человека?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-63787"/>
            <a:ext cx="44069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1814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14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482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74711"/>
            <a:ext cx="5437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436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57200" y="4124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457200" y="426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1365193" y="985720"/>
          <a:ext cx="7635251" cy="5497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57200" y="4067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7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7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1010110"/>
            <a:ext cx="44069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1814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14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482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Юра\Desktop\Научная работа\фото Бимка\DSC_1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27574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54375" y="2054653"/>
            <a:ext cx="44284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Мой любимчик – пёс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</a:rPr>
              <a:t>Бимка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6" y="0"/>
            <a:ext cx="8543244" cy="527605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</a:rPr>
              <a:t>Гипотеза 1.</a:t>
            </a:r>
            <a:endParaRPr lang="ru-RU" sz="35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4901"/>
            <a:ext cx="9144000" cy="473385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/>
              <a:t>    Если </a:t>
            </a:r>
            <a:r>
              <a:rPr lang="ru-RU" b="1" i="1" dirty="0" smtClean="0"/>
              <a:t>человек доброжелательно </a:t>
            </a:r>
            <a:r>
              <a:rPr lang="ru-RU" b="1" i="1" dirty="0" smtClean="0"/>
              <a:t>относится к собакам, то </a:t>
            </a:r>
            <a:r>
              <a:rPr lang="ru-RU" b="1" i="1" dirty="0" smtClean="0"/>
              <a:t>не зависимо от породы, агрессия с </a:t>
            </a:r>
            <a:r>
              <a:rPr lang="ru-RU" b="1" i="1" dirty="0" smtClean="0"/>
              <a:t>их стороны </a:t>
            </a:r>
            <a:r>
              <a:rPr lang="ru-RU" b="1" i="1" dirty="0" smtClean="0"/>
              <a:t>не </a:t>
            </a:r>
            <a:r>
              <a:rPr lang="ru-RU" b="1" i="1" dirty="0" smtClean="0"/>
              <a:t>наблюдается.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dirty="0" smtClean="0"/>
              <a:t>   По мнению кинологов причиной агрессии </a:t>
            </a:r>
            <a:r>
              <a:rPr lang="ru-RU" dirty="0" smtClean="0"/>
              <a:t>могут быть невидимые для человека причины: </a:t>
            </a:r>
            <a:endParaRPr lang="ru-RU" dirty="0" smtClean="0"/>
          </a:p>
          <a:p>
            <a:r>
              <a:rPr lang="ru-RU" dirty="0" smtClean="0"/>
              <a:t>ревность </a:t>
            </a:r>
            <a:r>
              <a:rPr lang="ru-RU" dirty="0" smtClean="0"/>
              <a:t>собаки к хозяину, вызванная, например, ребёнком хозяина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smtClean="0"/>
              <a:t>отсутствие должного внимания к ней; </a:t>
            </a:r>
          </a:p>
          <a:p>
            <a:r>
              <a:rPr lang="ru-RU" dirty="0" smtClean="0"/>
              <a:t>изначально </a:t>
            </a:r>
            <a:r>
              <a:rPr lang="ru-RU" dirty="0" smtClean="0"/>
              <a:t>некорректное воспитание и </a:t>
            </a:r>
            <a:r>
              <a:rPr lang="ru-RU" dirty="0" smtClean="0"/>
              <a:t>дрессировка,</a:t>
            </a:r>
          </a:p>
          <a:p>
            <a:r>
              <a:rPr lang="ru-RU" dirty="0" smtClean="0"/>
              <a:t>неправильное </a:t>
            </a:r>
            <a:r>
              <a:rPr lang="ru-RU" dirty="0" smtClean="0"/>
              <a:t>поведение при общении с собакой.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65195" y="4952490"/>
            <a:ext cx="777880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</a:rPr>
              <a:t>Вывод: гипотеза не подтвердилась.</a:t>
            </a:r>
            <a:endParaRPr lang="ru-RU" sz="35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-63787"/>
            <a:ext cx="44069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1814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14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482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74711"/>
            <a:ext cx="5437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436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57200" y="4124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457200" y="426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57200" y="4067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5719"/>
          </a:xfrm>
        </p:spPr>
        <p:txBody>
          <a:bodyPr>
            <a:normAutofit fontScale="90000"/>
          </a:bodyPr>
          <a:lstStyle/>
          <a:p>
            <a:pPr algn="r"/>
            <a:r>
              <a:rPr lang="ru-RU" sz="3000" b="1" dirty="0" smtClean="0">
                <a:solidFill>
                  <a:schemeClr val="tx1"/>
                </a:solidFill>
              </a:rPr>
              <a:t/>
            </a:r>
            <a:br>
              <a:rPr lang="ru-RU" sz="3000" b="1" dirty="0" smtClean="0">
                <a:solidFill>
                  <a:schemeClr val="tx1"/>
                </a:solidFill>
              </a:rPr>
            </a:br>
            <a:r>
              <a:rPr lang="ru-RU" sz="3000" b="1" dirty="0" smtClean="0">
                <a:solidFill>
                  <a:schemeClr val="tx1"/>
                </a:solidFill>
              </a:rPr>
              <a:t/>
            </a:r>
            <a:br>
              <a:rPr lang="ru-RU" sz="3000" b="1" dirty="0" smtClean="0">
                <a:solidFill>
                  <a:schemeClr val="tx1"/>
                </a:solidFill>
              </a:rPr>
            </a:br>
            <a:r>
              <a:rPr lang="ru-RU" sz="3000" b="1" dirty="0" smtClean="0">
                <a:solidFill>
                  <a:schemeClr val="tx1"/>
                </a:solidFill>
              </a:rPr>
              <a:t/>
            </a:r>
            <a:br>
              <a:rPr lang="ru-RU" sz="3000" b="1" dirty="0" smtClean="0">
                <a:solidFill>
                  <a:schemeClr val="tx1"/>
                </a:solidFill>
              </a:rPr>
            </a:b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</a:rPr>
              <a:t>Наиболее опасные породы собак</a:t>
            </a:r>
            <a:br>
              <a:rPr lang="ru-RU" sz="33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</a:rPr>
              <a:t>по степени проявления </a:t>
            </a:r>
            <a:br>
              <a:rPr lang="ru-RU" sz="33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</a:rPr>
              <a:t>агрессии к</a:t>
            </a:r>
            <a:br>
              <a:rPr lang="ru-RU" sz="33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</a:rPr>
              <a:t> человеку.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907080" y="1818736"/>
          <a:ext cx="8236920" cy="503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Рисунок 17" descr="http://bestsobaki.net/wp-content/uploads/2012/11/qqqqqfwfsefsef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9785" y="527605"/>
            <a:ext cx="1221640" cy="1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cats-n-dogs.info/uploads/posts/2009-12/1260937135_rottweiler_1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1425" y="1138424"/>
            <a:ext cx="1221640" cy="137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udivitelno.com/images/4/German-Shepherd/%D0%BD%D0%B5%D0%BC%D0%B5%D1%86%D0%BA%D0%B0%D1%8F%20%D0%BE%D0%B2%D1%87%D0%B0%D1%80%D0%BA%D0%B0-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3065" y="1596540"/>
            <a:ext cx="1068935" cy="137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poisk-druga.ru/uploads/posts/2012-08/thumbs/1344242415_yeskimosskaya-lajk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360065"/>
            <a:ext cx="1068935" cy="122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superpesik.ru/wp-content/uploads/2010/08/mal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0935" y="2512770"/>
            <a:ext cx="1068935" cy="1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pesik.su/wp-content/uploads/2011/02/doberman_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9870" y="3123590"/>
            <a:ext cx="1221640" cy="137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://dog-photos.info/img/datskij-dog-foto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31510" y="3734410"/>
            <a:ext cx="1212490" cy="122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799" cy="527605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</a:rPr>
              <a:t>Гипотеза 2.</a:t>
            </a:r>
            <a:endParaRPr lang="ru-RU" sz="35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27605"/>
            <a:ext cx="9144000" cy="62609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Если </a:t>
            </a:r>
            <a:r>
              <a:rPr lang="ru-RU" b="1" i="1" dirty="0" smtClean="0"/>
              <a:t>человек совершает провокационные действия  в </a:t>
            </a:r>
            <a:r>
              <a:rPr lang="ru-RU" b="1" i="1" dirty="0" smtClean="0"/>
              <a:t>отношении </a:t>
            </a:r>
            <a:r>
              <a:rPr lang="ru-RU" b="1" i="1" dirty="0" smtClean="0"/>
              <a:t>собаки, то она способна  укусить </a:t>
            </a:r>
            <a:r>
              <a:rPr lang="ru-RU" b="1" i="1" dirty="0" smtClean="0"/>
              <a:t>его</a:t>
            </a:r>
          </a:p>
          <a:p>
            <a:pPr>
              <a:buNone/>
            </a:pPr>
            <a:r>
              <a:rPr lang="ru-RU" dirty="0" smtClean="0"/>
              <a:t>    По </a:t>
            </a:r>
            <a:r>
              <a:rPr lang="ru-RU" dirty="0" smtClean="0"/>
              <a:t>словам врача – травматолога детской городской больницы г-на </a:t>
            </a:r>
            <a:r>
              <a:rPr lang="ru-RU" dirty="0" err="1" smtClean="0"/>
              <a:t>Елижасова</a:t>
            </a:r>
            <a:r>
              <a:rPr lang="ru-RU" dirty="0" smtClean="0"/>
              <a:t> М.Б. большинство случаев укусов (до 90%) происходит от домашних собак.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Об этом свидетельствует и  статистика укусов по</a:t>
            </a:r>
          </a:p>
          <a:p>
            <a:pPr>
              <a:buNone/>
            </a:pPr>
            <a:r>
              <a:rPr lang="ru-RU" dirty="0" smtClean="0"/>
              <a:t> г. </a:t>
            </a:r>
            <a:r>
              <a:rPr lang="ru-RU" dirty="0" err="1" smtClean="0"/>
              <a:t>Костанай</a:t>
            </a:r>
            <a:r>
              <a:rPr lang="ru-RU" dirty="0" smtClean="0"/>
              <a:t> за 2005-2013гг.</a:t>
            </a:r>
          </a:p>
          <a:p>
            <a:pPr>
              <a:buNone/>
            </a:pPr>
            <a:r>
              <a:rPr lang="ru-RU" dirty="0" smtClean="0"/>
              <a:t>Причины:</a:t>
            </a:r>
          </a:p>
          <a:p>
            <a:r>
              <a:rPr lang="ru-RU" dirty="0" smtClean="0"/>
              <a:t>бессознательное, </a:t>
            </a:r>
            <a:r>
              <a:rPr lang="ru-RU" dirty="0" smtClean="0"/>
              <a:t>неправильное, провокационное поведение детей при общении с собакой </a:t>
            </a:r>
            <a:endParaRPr lang="ru-RU" dirty="0" smtClean="0"/>
          </a:p>
          <a:p>
            <a:pPr algn="ctr"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Вывод: </a:t>
            </a:r>
          </a:p>
          <a:p>
            <a:pPr algn="ctr">
              <a:buNone/>
            </a:pPr>
            <a:r>
              <a:rPr lang="ru-RU" sz="3700" b="1" dirty="0" smtClean="0">
                <a:solidFill>
                  <a:schemeClr val="accent6">
                    <a:lumMod val="50000"/>
                  </a:schemeClr>
                </a:solidFill>
              </a:rPr>
              <a:t>вторая </a:t>
            </a:r>
            <a:r>
              <a:rPr lang="ru-RU" sz="3700" b="1" dirty="0" smtClean="0">
                <a:solidFill>
                  <a:schemeClr val="accent6">
                    <a:lumMod val="50000"/>
                  </a:schemeClr>
                </a:solidFill>
              </a:rPr>
              <a:t>гипотеза полностью подтвердилась.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-63787"/>
            <a:ext cx="44069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1814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14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482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74711"/>
            <a:ext cx="5437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436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57200" y="4124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457200" y="426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57200" y="4067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670604" y="0"/>
            <a:ext cx="7016195" cy="985720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solidFill>
                  <a:schemeClr val="tx1"/>
                </a:solidFill>
              </a:rPr>
              <a:t/>
            </a:r>
            <a:br>
              <a:rPr lang="ru-RU" sz="3000" b="1" dirty="0" smtClean="0">
                <a:solidFill>
                  <a:schemeClr val="tx1"/>
                </a:solidFill>
              </a:rPr>
            </a:br>
            <a:r>
              <a:rPr lang="ru-RU" sz="3000" b="1" dirty="0" smtClean="0">
                <a:solidFill>
                  <a:schemeClr val="tx1"/>
                </a:solidFill>
              </a:rPr>
              <a:t>Статистические данные по укусам собак за период с 2005 по 2013гг.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1517899" y="985719"/>
          <a:ext cx="7482546" cy="5650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0" y="0"/>
            <a:ext cx="4497388" cy="527605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</a:rPr>
              <a:t>Гипотеза 3.</a:t>
            </a:r>
            <a:endParaRPr lang="ru-RU" sz="3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-314560" y="374900"/>
            <a:ext cx="4811948" cy="648309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000" b="1" i="1" dirty="0" smtClean="0"/>
              <a:t>     Если </a:t>
            </a:r>
            <a:r>
              <a:rPr lang="ru-RU" sz="2000" b="1" i="1" dirty="0" smtClean="0"/>
              <a:t>изменить </a:t>
            </a:r>
            <a:r>
              <a:rPr lang="ru-RU" sz="2000" b="1" i="1" dirty="0" smtClean="0"/>
              <a:t>условия</a:t>
            </a:r>
          </a:p>
          <a:p>
            <a:pPr>
              <a:buNone/>
            </a:pPr>
            <a:r>
              <a:rPr lang="ru-RU" sz="2000" b="1" i="1" dirty="0" smtClean="0"/>
              <a:t>     жизни собак </a:t>
            </a:r>
            <a:r>
              <a:rPr lang="ru-RU" sz="2000" b="1" i="1" dirty="0" smtClean="0"/>
              <a:t>и </a:t>
            </a:r>
            <a:endParaRPr lang="ru-RU" sz="2000" b="1" i="1" dirty="0" smtClean="0"/>
          </a:p>
          <a:p>
            <a:pPr>
              <a:buNone/>
            </a:pPr>
            <a:r>
              <a:rPr lang="ru-RU" sz="2000" b="1" i="1" dirty="0" smtClean="0"/>
              <a:t>     отношение</a:t>
            </a:r>
          </a:p>
          <a:p>
            <a:pPr>
              <a:buNone/>
            </a:pPr>
            <a:r>
              <a:rPr lang="ru-RU" sz="2000" b="1" i="1" dirty="0" smtClean="0"/>
              <a:t>     </a:t>
            </a:r>
            <a:r>
              <a:rPr lang="ru-RU" sz="2000" b="1" i="1" dirty="0" smtClean="0"/>
              <a:t>человека к ней, то и </a:t>
            </a:r>
            <a:endParaRPr lang="ru-RU" sz="2000" b="1" i="1" dirty="0" smtClean="0"/>
          </a:p>
          <a:p>
            <a:pPr>
              <a:buNone/>
            </a:pPr>
            <a:r>
              <a:rPr lang="ru-RU" sz="2000" b="1" i="1" dirty="0" smtClean="0"/>
              <a:t>     поведение </a:t>
            </a:r>
            <a:r>
              <a:rPr lang="ru-RU" sz="2000" b="1" i="1" dirty="0" smtClean="0"/>
              <a:t>собаки </a:t>
            </a:r>
            <a:endParaRPr lang="ru-RU" sz="2000" b="1" i="1" dirty="0" smtClean="0"/>
          </a:p>
          <a:p>
            <a:pPr>
              <a:buNone/>
            </a:pPr>
            <a:r>
              <a:rPr lang="ru-RU" sz="2000" b="1" i="1" dirty="0" smtClean="0"/>
              <a:t>     по </a:t>
            </a:r>
            <a:r>
              <a:rPr lang="ru-RU" sz="2000" b="1" i="1" dirty="0" smtClean="0"/>
              <a:t>отношению к человеку </a:t>
            </a:r>
            <a:r>
              <a:rPr lang="ru-RU" sz="2000" b="1" i="1" dirty="0" smtClean="0"/>
              <a:t>станет положительным.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</a:t>
            </a:r>
            <a:r>
              <a:rPr lang="ru-RU" sz="2100" dirty="0" smtClean="0"/>
              <a:t>На основе </a:t>
            </a:r>
            <a:r>
              <a:rPr lang="ru-RU" sz="2100" dirty="0" err="1" smtClean="0"/>
              <a:t>рочитанных</a:t>
            </a:r>
            <a:r>
              <a:rPr lang="ru-RU" sz="2100" dirty="0" smtClean="0"/>
              <a:t> произведений Л.Н</a:t>
            </a:r>
            <a:r>
              <a:rPr lang="ru-RU" sz="2100" dirty="0" smtClean="0"/>
              <a:t>. Андреева «Кусака», А.П. Чехова «Каштанка», а также </a:t>
            </a:r>
            <a:r>
              <a:rPr lang="ru-RU" sz="2100" dirty="0" smtClean="0"/>
              <a:t>просмотренных художественных фильмов: </a:t>
            </a:r>
          </a:p>
          <a:p>
            <a:pPr>
              <a:buNone/>
            </a:pPr>
            <a:r>
              <a:rPr lang="ru-RU" sz="2100" dirty="0" smtClean="0"/>
              <a:t>      «</a:t>
            </a:r>
            <a:r>
              <a:rPr lang="ru-RU" sz="2100" dirty="0" smtClean="0"/>
              <a:t>Ко мне, </a:t>
            </a:r>
            <a:r>
              <a:rPr lang="ru-RU" sz="2100" dirty="0" err="1" smtClean="0"/>
              <a:t>Мухтар</a:t>
            </a:r>
            <a:r>
              <a:rPr lang="ru-RU" sz="2100" dirty="0" smtClean="0"/>
              <a:t>!», </a:t>
            </a:r>
            <a:r>
              <a:rPr lang="ru-RU" sz="2100" dirty="0" smtClean="0"/>
              <a:t> </a:t>
            </a:r>
          </a:p>
          <a:p>
            <a:pPr>
              <a:buNone/>
            </a:pPr>
            <a:r>
              <a:rPr lang="ru-RU" sz="2100" dirty="0" smtClean="0"/>
              <a:t>      «</a:t>
            </a:r>
            <a:r>
              <a:rPr lang="ru-RU" sz="2100" dirty="0" smtClean="0"/>
              <a:t>Белый </a:t>
            </a:r>
            <a:r>
              <a:rPr lang="ru-RU" sz="2100" dirty="0" err="1" smtClean="0"/>
              <a:t>Бим</a:t>
            </a:r>
            <a:r>
              <a:rPr lang="ru-RU" sz="2100" dirty="0" smtClean="0"/>
              <a:t> Чёрное ухо», </a:t>
            </a:r>
          </a:p>
          <a:p>
            <a:pPr>
              <a:buNone/>
            </a:pPr>
            <a:r>
              <a:rPr lang="ru-RU" sz="2100" dirty="0" smtClean="0"/>
              <a:t>      «</a:t>
            </a:r>
            <a:r>
              <a:rPr lang="ru-RU" sz="2100" dirty="0" err="1" smtClean="0"/>
              <a:t>Хатико</a:t>
            </a:r>
            <a:r>
              <a:rPr lang="ru-RU" sz="2100" dirty="0" smtClean="0"/>
              <a:t> - самый верный друг</a:t>
            </a:r>
            <a:r>
              <a:rPr lang="ru-RU" sz="2100" dirty="0" smtClean="0"/>
              <a:t>»</a:t>
            </a:r>
          </a:p>
          <a:p>
            <a:pPr>
              <a:buNone/>
            </a:pPr>
            <a:r>
              <a:rPr lang="ru-RU" sz="2100" dirty="0" smtClean="0"/>
              <a:t> </a:t>
            </a:r>
            <a:r>
              <a:rPr lang="ru-RU" sz="2100" dirty="0" smtClean="0"/>
              <a:t>    Главная тема которых - </a:t>
            </a:r>
            <a:r>
              <a:rPr lang="ru-RU" sz="2100" dirty="0" smtClean="0"/>
              <a:t>история собаки, в жизни которой происходят резкие перемены, связанные с условиями жизни и отношением человека к ней. С</a:t>
            </a:r>
            <a:r>
              <a:rPr lang="ru-RU" sz="2100" dirty="0" smtClean="0"/>
              <a:t>обака </a:t>
            </a:r>
            <a:r>
              <a:rPr lang="ru-RU" sz="2100" dirty="0" smtClean="0"/>
              <a:t>предстает как верный, добрый, ласковый друг и защитник </a:t>
            </a:r>
            <a:r>
              <a:rPr lang="ru-RU" sz="2100" dirty="0" smtClean="0"/>
              <a:t>человека</a:t>
            </a:r>
          </a:p>
          <a:p>
            <a:pPr>
              <a:buNone/>
            </a:pPr>
            <a:endParaRPr lang="ru-RU" sz="2100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Вывод: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 Гипотеза подтвердилась.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0"/>
            <a:ext cx="4498975" cy="527605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</a:rPr>
              <a:t>Гипотеза 4.</a:t>
            </a:r>
            <a:endParaRPr lang="ru-RU" sz="3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266590" y="527605"/>
            <a:ext cx="4877410" cy="626090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700" b="1" i="1" dirty="0" smtClean="0"/>
              <a:t>      Если воспринимать</a:t>
            </a:r>
          </a:p>
          <a:p>
            <a:pPr>
              <a:buNone/>
            </a:pPr>
            <a:r>
              <a:rPr lang="ru-RU" sz="1700" b="1" i="1" dirty="0" smtClean="0"/>
              <a:t> </a:t>
            </a:r>
            <a:r>
              <a:rPr lang="ru-RU" sz="1700" b="1" i="1" dirty="0" smtClean="0"/>
              <a:t>     собаку без </a:t>
            </a:r>
            <a:r>
              <a:rPr lang="ru-RU" sz="1700" b="1" i="1" dirty="0" smtClean="0"/>
              <a:t>паники </a:t>
            </a:r>
            <a:endParaRPr lang="ru-RU" sz="1700" b="1" i="1" dirty="0" smtClean="0"/>
          </a:p>
          <a:p>
            <a:pPr>
              <a:buNone/>
            </a:pPr>
            <a:r>
              <a:rPr lang="ru-RU" sz="1700" b="1" i="1" dirty="0" smtClean="0"/>
              <a:t> </a:t>
            </a:r>
            <a:r>
              <a:rPr lang="ru-RU" sz="1700" b="1" i="1" dirty="0" smtClean="0"/>
              <a:t>     и </a:t>
            </a:r>
            <a:r>
              <a:rPr lang="ru-RU" sz="1700" b="1" i="1" dirty="0" smtClean="0"/>
              <a:t>страха, соблюдать </a:t>
            </a:r>
            <a:endParaRPr lang="ru-RU" sz="1700" b="1" i="1" dirty="0" smtClean="0"/>
          </a:p>
          <a:p>
            <a:pPr>
              <a:buNone/>
            </a:pPr>
            <a:r>
              <a:rPr lang="ru-RU" sz="1700" b="1" i="1" dirty="0" smtClean="0"/>
              <a:t> </a:t>
            </a:r>
            <a:r>
              <a:rPr lang="ru-RU" sz="1700" b="1" i="1" dirty="0" smtClean="0"/>
              <a:t>     определённые </a:t>
            </a:r>
          </a:p>
          <a:p>
            <a:pPr>
              <a:buNone/>
            </a:pPr>
            <a:r>
              <a:rPr lang="ru-RU" sz="1700" b="1" i="1" dirty="0" smtClean="0"/>
              <a:t>      правила </a:t>
            </a:r>
            <a:r>
              <a:rPr lang="ru-RU" sz="1700" b="1" i="1" dirty="0" smtClean="0"/>
              <a:t>поведения, </a:t>
            </a:r>
            <a:endParaRPr lang="ru-RU" sz="1700" b="1" i="1" dirty="0" smtClean="0"/>
          </a:p>
          <a:p>
            <a:pPr>
              <a:buNone/>
            </a:pPr>
            <a:r>
              <a:rPr lang="ru-RU" sz="1700" b="1" i="1" dirty="0" smtClean="0"/>
              <a:t>      то </a:t>
            </a:r>
            <a:r>
              <a:rPr lang="ru-RU" sz="1700" b="1" i="1" dirty="0" smtClean="0"/>
              <a:t>она не </a:t>
            </a:r>
            <a:r>
              <a:rPr lang="ru-RU" sz="1700" b="1" i="1" dirty="0" smtClean="0"/>
              <a:t>несёт</a:t>
            </a:r>
          </a:p>
          <a:p>
            <a:pPr>
              <a:buNone/>
            </a:pPr>
            <a:r>
              <a:rPr lang="ru-RU" sz="1700" b="1" i="1" dirty="0" smtClean="0"/>
              <a:t>     опасности человеку.</a:t>
            </a:r>
          </a:p>
          <a:p>
            <a:pPr>
              <a:buNone/>
            </a:pPr>
            <a:r>
              <a:rPr lang="ru-RU" sz="1800" dirty="0" smtClean="0"/>
              <a:t>     Мы провели психологический эксперимент «Зеркало».</a:t>
            </a:r>
          </a:p>
          <a:p>
            <a:pPr>
              <a:buNone/>
            </a:pPr>
            <a:r>
              <a:rPr lang="ru-RU" sz="1800" dirty="0" smtClean="0"/>
              <a:t>     Суть – при встрече </a:t>
            </a:r>
            <a:r>
              <a:rPr lang="ru-RU" sz="1800" dirty="0" smtClean="0"/>
              <a:t>с собакой нужно представить, что между вами зеркальная стена, обращённая зеркальной поверхностью к собаке, таким образом, вы отвлекаетесь от мысли страха перед собакой и,  не заостряя своё внимание на ней, нужно пройти мимо спокойным шагом не изменяя темп. </a:t>
            </a:r>
            <a:endParaRPr lang="ru-RU" sz="1800" dirty="0" smtClean="0"/>
          </a:p>
          <a:p>
            <a:pPr algn="ctr">
              <a:buNone/>
            </a:pPr>
            <a:endParaRPr lang="ru-RU" sz="25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 Вывод:</a:t>
            </a:r>
          </a:p>
          <a:p>
            <a:pPr algn="ctr">
              <a:buNone/>
            </a:pP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 Гипотеза подтвердилась.</a:t>
            </a:r>
            <a:endParaRPr lang="ru-RU" sz="31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7894" name="Picture 6" descr="http://www.cosmo.ru/upload/2011/Regions/akg_707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6835" y="0"/>
            <a:ext cx="1985165" cy="1749245"/>
          </a:xfrm>
          <a:prstGeom prst="rect">
            <a:avLst/>
          </a:prstGeom>
          <a:noFill/>
        </p:spPr>
      </p:pic>
      <p:pic>
        <p:nvPicPr>
          <p:cNvPr id="37898" name="Picture 10" descr="http://www.symbolsbook.ru/images/Z/Mirro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9870" y="1"/>
            <a:ext cx="2434130" cy="2512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-63787"/>
            <a:ext cx="44069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1814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14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482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74711"/>
            <a:ext cx="5437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436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57200" y="4124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457200" y="426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57200" y="4067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5719"/>
          </a:xfrm>
        </p:spPr>
        <p:txBody>
          <a:bodyPr>
            <a:normAutofit fontScale="90000"/>
          </a:bodyPr>
          <a:lstStyle/>
          <a:p>
            <a:pPr algn="r"/>
            <a:r>
              <a:rPr lang="ru-RU" sz="3000" b="1" dirty="0" smtClean="0">
                <a:solidFill>
                  <a:schemeClr val="tx1"/>
                </a:solidFill>
              </a:rPr>
              <a:t/>
            </a:r>
            <a:br>
              <a:rPr lang="ru-RU" sz="3000" b="1" dirty="0" smtClean="0">
                <a:solidFill>
                  <a:schemeClr val="tx1"/>
                </a:solidFill>
              </a:rPr>
            </a:br>
            <a:r>
              <a:rPr lang="ru-RU" sz="3000" b="1" dirty="0" smtClean="0">
                <a:solidFill>
                  <a:schemeClr val="tx1"/>
                </a:solidFill>
              </a:rPr>
              <a:t/>
            </a:r>
            <a:br>
              <a:rPr lang="ru-RU" sz="3000" b="1" dirty="0" smtClean="0">
                <a:solidFill>
                  <a:schemeClr val="tx1"/>
                </a:solidFill>
              </a:rPr>
            </a:br>
            <a:r>
              <a:rPr lang="ru-RU" sz="3000" b="1" dirty="0" smtClean="0">
                <a:solidFill>
                  <a:schemeClr val="tx1"/>
                </a:solidFill>
              </a:rPr>
              <a:t/>
            </a:r>
            <a:br>
              <a:rPr lang="ru-RU" sz="3000" b="1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C:\Users\Юра\Downloads\3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100" b="1" i="1" dirty="0" smtClean="0">
                <a:solidFill>
                  <a:schemeClr val="accent6">
                    <a:lumMod val="50000"/>
                  </a:schemeClr>
                </a:solidFill>
              </a:rPr>
              <a:t>Цель работы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b="1" dirty="0" smtClean="0">
                <a:solidFill>
                  <a:schemeClr val="tx1"/>
                </a:solidFill>
              </a:rPr>
              <a:t>изучить причины </a:t>
            </a:r>
            <a:r>
              <a:rPr lang="ru-RU" b="1" dirty="0" smtClean="0">
                <a:solidFill>
                  <a:schemeClr val="tx1"/>
                </a:solidFill>
              </a:rPr>
              <a:t>агрессивного </a:t>
            </a:r>
            <a:r>
              <a:rPr lang="ru-RU" b="1" dirty="0" smtClean="0">
                <a:solidFill>
                  <a:schemeClr val="tx1"/>
                </a:solidFill>
              </a:rPr>
              <a:t>поведения собаки в отношении человека.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600200"/>
            <a:ext cx="8543245" cy="5035605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6700" b="1" i="1" dirty="0" smtClean="0">
                <a:solidFill>
                  <a:schemeClr val="accent6">
                    <a:lumMod val="50000"/>
                  </a:schemeClr>
                </a:solidFill>
              </a:rPr>
              <a:t>Гипотеза:</a:t>
            </a:r>
          </a:p>
          <a:p>
            <a:pPr>
              <a:buNone/>
            </a:pPr>
            <a:r>
              <a:rPr lang="ru-RU" sz="4500" b="1" dirty="0" smtClean="0"/>
              <a:t>1. Если человек доброжелательно относится к собакам, то не зависимо от породы, агрессия с их стороны не наблюдается.</a:t>
            </a:r>
          </a:p>
          <a:p>
            <a:pPr>
              <a:buNone/>
            </a:pPr>
            <a:r>
              <a:rPr lang="ru-RU" sz="4500" b="1" dirty="0" smtClean="0"/>
              <a:t>2. Если человек совершает провокационные действия  в отношении собаки, то она способна  укусить человека.</a:t>
            </a:r>
          </a:p>
          <a:p>
            <a:pPr>
              <a:buNone/>
            </a:pPr>
            <a:r>
              <a:rPr lang="ru-RU" sz="4500" b="1" dirty="0" smtClean="0"/>
              <a:t>3. Если изменить условия жизни собак и отношение человека к ней, то и поведение собаки по отношению к человеку станет положительным.</a:t>
            </a:r>
          </a:p>
          <a:p>
            <a:pPr>
              <a:buNone/>
            </a:pPr>
            <a:r>
              <a:rPr lang="ru-RU" sz="4500" b="1" dirty="0" smtClean="0"/>
              <a:t>4. Если воспринимать собаку без паники и страха, </a:t>
            </a:r>
          </a:p>
          <a:p>
            <a:pPr>
              <a:buNone/>
            </a:pPr>
            <a:r>
              <a:rPr lang="ru-RU" sz="4500" b="1" dirty="0" smtClean="0"/>
              <a:t>соблюдать определённые правила поведения, то она</a:t>
            </a:r>
          </a:p>
          <a:p>
            <a:pPr algn="ctr">
              <a:buNone/>
            </a:pPr>
            <a:r>
              <a:rPr lang="ru-RU" sz="4500" b="1" dirty="0" smtClean="0"/>
              <a:t> не несёт опасности человеку.</a:t>
            </a:r>
          </a:p>
          <a:p>
            <a:pPr>
              <a:buNone/>
            </a:pPr>
            <a:endParaRPr lang="en-US" sz="4500" dirty="0"/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2225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Происхождение собак.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0" y="1749245"/>
            <a:ext cx="4040188" cy="412291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Собаки существовали на Земле уже 25-30 млн. лет назад.</a:t>
            </a:r>
          </a:p>
          <a:p>
            <a:r>
              <a:rPr lang="ru-RU" b="1" dirty="0" smtClean="0"/>
              <a:t>В результате эволюции, появляется промежуточный </a:t>
            </a:r>
            <a:r>
              <a:rPr lang="ru-RU" b="1" dirty="0" err="1" smtClean="0"/>
              <a:t>волкообразный</a:t>
            </a:r>
            <a:r>
              <a:rPr lang="ru-RU" b="1" dirty="0" smtClean="0"/>
              <a:t> вид - </a:t>
            </a:r>
            <a:r>
              <a:rPr lang="en-US" b="1" i="1" dirty="0" err="1" smtClean="0"/>
              <a:t>Tomarctus</a:t>
            </a:r>
            <a:r>
              <a:rPr lang="ru-RU" b="1" dirty="0" smtClean="0"/>
              <a:t>, ставший прародителем волка, шакала, лисы, </a:t>
            </a:r>
            <a:r>
              <a:rPr lang="ru-RU" b="1" dirty="0" err="1" smtClean="0"/>
              <a:t>кайота</a:t>
            </a:r>
            <a:r>
              <a:rPr lang="ru-RU" b="1" dirty="0" smtClean="0"/>
              <a:t> и всего семейства псовых. </a:t>
            </a:r>
          </a:p>
          <a:p>
            <a:endParaRPr lang="en-US" b="1" dirty="0"/>
          </a:p>
        </p:txBody>
      </p:sp>
      <p:pic>
        <p:nvPicPr>
          <p:cNvPr id="1026" name="Picture 2" descr="http://rushkolnik.ru/tw_files/20635/d-20634244/20634244_html_m1b1acc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590" y="1749245"/>
            <a:ext cx="4581151" cy="2743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0" y="1138424"/>
            <a:ext cx="4040188" cy="4733855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</a:rPr>
              <a:t>Индийский волк </a:t>
            </a:r>
            <a:r>
              <a:rPr lang="ru-RU" sz="2500" b="1" dirty="0" smtClean="0"/>
              <a:t>– родоначальник большинства пород собак: легавых, гончих, борзых, всевозможных терьеров и болонок, шпицев, пуделей.</a:t>
            </a:r>
          </a:p>
          <a:p>
            <a:endParaRPr lang="ru-RU" sz="2500" b="1" dirty="0" smtClean="0"/>
          </a:p>
          <a:p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</a:rPr>
              <a:t>Северный волк </a:t>
            </a:r>
            <a:r>
              <a:rPr lang="ru-RU" sz="2500" b="1" dirty="0" smtClean="0"/>
              <a:t>– прародитель овчарок и лаек.</a:t>
            </a:r>
          </a:p>
          <a:p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83301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Происхождение собак.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458" name="Picture 2" descr="http://www.e-reading.co.uk/illustrations/73/73730-i_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3885" y="680310"/>
            <a:ext cx="2857500" cy="3054100"/>
          </a:xfrm>
          <a:prstGeom prst="rect">
            <a:avLst/>
          </a:prstGeom>
          <a:noFill/>
        </p:spPr>
      </p:pic>
      <p:pic>
        <p:nvPicPr>
          <p:cNvPr id="19462" name="Picture 6" descr="http://cs1866.vk.me/u18682918/85128393/x_0b6d03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295" y="3734411"/>
            <a:ext cx="2748689" cy="2901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46877"/>
            <a:ext cx="914400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700" b="1" dirty="0" smtClean="0">
                <a:solidFill>
                  <a:schemeClr val="accent6">
                    <a:lumMod val="50000"/>
                  </a:schemeClr>
                </a:solidFill>
              </a:rPr>
              <a:t>«Профессии» собак</a:t>
            </a:r>
            <a:endParaRPr lang="ru-RU" sz="37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4130" y="6330395"/>
            <a:ext cx="4423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http://stat18.privet.ru/lr/0a24d08b171ade62fecb85c19109d5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281425" cy="21378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004931"/>
            <a:ext cx="228142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i="1" u="sng" dirty="0" smtClean="0"/>
              <a:t>Собаки–спасатели</a:t>
            </a:r>
            <a:endParaRPr lang="ru-RU" sz="1900" u="sng" dirty="0"/>
          </a:p>
        </p:txBody>
      </p:sp>
      <p:pic>
        <p:nvPicPr>
          <p:cNvPr id="2054" name="Picture 6" descr="http://expo-service.kiev.ua/file/article/item/0/72/1741_DSC068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9871" y="0"/>
            <a:ext cx="2434130" cy="297088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709870" y="2970885"/>
            <a:ext cx="243413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i="1" u="sng" dirty="0" smtClean="0"/>
              <a:t>Собаки </a:t>
            </a:r>
            <a:r>
              <a:rPr lang="ru-RU" sz="1900" b="1" i="1" u="sng" dirty="0" smtClean="0"/>
              <a:t>– </a:t>
            </a:r>
            <a:r>
              <a:rPr lang="ru-RU" sz="1900" b="1" i="1" u="sng" dirty="0" smtClean="0"/>
              <a:t>охранники </a:t>
            </a:r>
            <a:endParaRPr lang="ru-RU" sz="1900" b="1" i="1" u="sng" dirty="0"/>
          </a:p>
        </p:txBody>
      </p:sp>
      <p:pic>
        <p:nvPicPr>
          <p:cNvPr id="2056" name="Picture 8" descr="http://neinvalid.ru/wp-content/uploads/2012/06/12-wbwrnnha-fq-wkkgiuofuliu-500x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6835" y="0"/>
            <a:ext cx="3846270" cy="229057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86836" y="2207360"/>
            <a:ext cx="3817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/>
              <a:t>С</a:t>
            </a:r>
            <a:r>
              <a:rPr lang="ru-RU" sz="2000" b="1" i="1" u="sng" dirty="0" smtClean="0"/>
              <a:t>обаки </a:t>
            </a:r>
            <a:r>
              <a:rPr lang="ru-RU" sz="2000" b="1" i="1" u="sng" dirty="0" smtClean="0"/>
              <a:t>– поводыри</a:t>
            </a:r>
            <a:endParaRPr lang="ru-RU" sz="2000" dirty="0"/>
          </a:p>
        </p:txBody>
      </p:sp>
      <p:pic>
        <p:nvPicPr>
          <p:cNvPr id="2058" name="Picture 10" descr="http://www.am-rc.ru/pressa/in_one/in_one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4130" y="3429000"/>
            <a:ext cx="3817625" cy="266547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434130" y="6330394"/>
            <a:ext cx="36649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/>
              <a:t>Ездовые </a:t>
            </a:r>
            <a:r>
              <a:rPr lang="ru-RU" sz="2000" b="1" i="1" u="sng" dirty="0" smtClean="0"/>
              <a:t>собаки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2060" name="Picture 12" descr="http://dogsecrets.ru/images/stories/goldart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65475"/>
            <a:ext cx="2281425" cy="2443279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" y="5414165"/>
            <a:ext cx="273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/>
              <a:t>Собаки - охотники</a:t>
            </a:r>
            <a:endParaRPr lang="ru-RU" dirty="0"/>
          </a:p>
        </p:txBody>
      </p:sp>
      <p:pic>
        <p:nvPicPr>
          <p:cNvPr id="2062" name="Picture 14" descr="http://go3.imgsmail.ru/imgpreview?key=http%3A//bnr.bg/sites/horizont/news/bulgaria/PublishingImages/17755/11-08-30-14441_1.JPG&amp;mb=imgdb_preview_188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9870" y="3428999"/>
            <a:ext cx="2434130" cy="244328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251755" y="5872279"/>
            <a:ext cx="27486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u="sng" dirty="0" smtClean="0"/>
              <a:t>Собаки – </a:t>
            </a:r>
            <a:r>
              <a:rPr lang="ru-RU" b="1" i="1" u="sng" dirty="0" smtClean="0"/>
              <a:t>ищейки </a:t>
            </a:r>
            <a:endParaRPr lang="ru-RU" b="1" i="1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Собаки – герои. 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554" y="527605"/>
            <a:ext cx="9000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i="1" u="sng" dirty="0" smtClean="0">
                <a:solidFill>
                  <a:schemeClr val="accent6">
                    <a:lumMod val="50000"/>
                  </a:schemeClr>
                </a:solidFill>
              </a:rPr>
              <a:t>Памятник 150 пограничным псам, </a:t>
            </a:r>
          </a:p>
          <a:p>
            <a:pPr algn="ctr"/>
            <a:r>
              <a:rPr lang="ru-RU" sz="2300" b="1" dirty="0" smtClean="0"/>
              <a:t>которые «уничтожили» целый полк фашистов в рукопашном бою с солдатами и офицерами Украины в годы </a:t>
            </a:r>
          </a:p>
          <a:p>
            <a:pPr algn="ctr"/>
            <a:r>
              <a:rPr lang="ru-RU" sz="2300" b="1" dirty="0" smtClean="0"/>
              <a:t>Великой Отечественной Войны.</a:t>
            </a:r>
            <a:endParaRPr lang="ru-RU" sz="2300" b="1" dirty="0"/>
          </a:p>
        </p:txBody>
      </p:sp>
      <p:pic>
        <p:nvPicPr>
          <p:cNvPr id="4" name="Рисунок 3" descr="http://s4.uploads.ru/t/ec3La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671" y="2054655"/>
            <a:ext cx="7177134" cy="442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asi.net/uploads/podbor/Pamyatniki%20sobakam%20%2824%20foto%29/thumbs/dog_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5525" y="69491"/>
            <a:ext cx="3664920" cy="290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animal.ru/i/upload/1361800817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260" y="1443835"/>
            <a:ext cx="4886560" cy="458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vasi.net/uploads/podbor/Pamyatniki%20sobakam%20%2824%20foto%29/thumbs/dog_0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5525" y="3276295"/>
            <a:ext cx="3145080" cy="358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3555" y="69490"/>
            <a:ext cx="580279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i="1" u="sng" dirty="0" smtClean="0">
                <a:solidFill>
                  <a:schemeClr val="accent6">
                    <a:lumMod val="50000"/>
                  </a:schemeClr>
                </a:solidFill>
              </a:rPr>
              <a:t>Памятник северному псу </a:t>
            </a:r>
            <a:r>
              <a:rPr lang="ru-RU" sz="2700" b="1" i="1" u="sng" dirty="0" err="1" smtClean="0">
                <a:solidFill>
                  <a:schemeClr val="accent6">
                    <a:lumMod val="50000"/>
                  </a:schemeClr>
                </a:solidFill>
              </a:rPr>
              <a:t>Балто</a:t>
            </a:r>
            <a:r>
              <a:rPr lang="ru-RU" sz="2700" b="1" i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sz="2700" b="1" i="1" dirty="0" smtClean="0"/>
              <a:t> </a:t>
            </a:r>
            <a:r>
              <a:rPr lang="ru-RU" sz="2300" b="1" dirty="0" smtClean="0"/>
              <a:t>который</a:t>
            </a:r>
            <a:r>
              <a:rPr lang="ru-RU" sz="2300" b="1" i="1" dirty="0" smtClean="0"/>
              <a:t> </a:t>
            </a:r>
            <a:r>
              <a:rPr lang="ru-RU" sz="2300" b="1" dirty="0" smtClean="0"/>
              <a:t>спас сотни людей от эпидемии дифтерии </a:t>
            </a:r>
            <a:endParaRPr lang="ru-RU" sz="2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19295" y="69490"/>
            <a:ext cx="213786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</a:t>
            </a:r>
            <a:r>
              <a:rPr lang="ru-RU" sz="2700" b="1" i="1" u="sng" dirty="0" smtClean="0">
                <a:solidFill>
                  <a:schemeClr val="accent6">
                    <a:lumMod val="50000"/>
                  </a:schemeClr>
                </a:solidFill>
              </a:rPr>
              <a:t>Монумент знамени-</a:t>
            </a:r>
          </a:p>
          <a:p>
            <a:r>
              <a:rPr lang="ru-RU" sz="2700" b="1" i="1" u="sng" dirty="0" smtClean="0">
                <a:solidFill>
                  <a:schemeClr val="accent6">
                    <a:lumMod val="50000"/>
                  </a:schemeClr>
                </a:solidFill>
              </a:rPr>
              <a:t>той</a:t>
            </a:r>
            <a:r>
              <a:rPr lang="ru-RU" sz="2700" b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ru-RU" sz="2700" b="1" i="1" u="sng" dirty="0" smtClean="0">
                <a:solidFill>
                  <a:schemeClr val="accent6">
                    <a:lumMod val="50000"/>
                  </a:schemeClr>
                </a:solidFill>
              </a:rPr>
              <a:t>собаке Лайке</a:t>
            </a:r>
            <a:r>
              <a:rPr lang="ru-RU" sz="2700" b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500" b="1" dirty="0" smtClean="0"/>
              <a:t>первому зверю, </a:t>
            </a:r>
            <a:r>
              <a:rPr lang="ru-RU" sz="2500" b="1" dirty="0" err="1" smtClean="0"/>
              <a:t>отправивше</a:t>
            </a:r>
            <a:r>
              <a:rPr lang="ru-RU" sz="2500" b="1" dirty="0" smtClean="0"/>
              <a:t> -</a:t>
            </a:r>
          </a:p>
          <a:p>
            <a:r>
              <a:rPr lang="ru-RU" sz="2500" b="1" dirty="0" err="1" smtClean="0"/>
              <a:t>муся</a:t>
            </a:r>
            <a:r>
              <a:rPr lang="ru-RU" sz="2500" b="1" dirty="0" smtClean="0"/>
              <a:t> в космос.</a:t>
            </a:r>
          </a:p>
          <a:p>
            <a:endParaRPr lang="ru-RU" sz="3000" b="1" dirty="0"/>
          </a:p>
        </p:txBody>
      </p:sp>
      <p:pic>
        <p:nvPicPr>
          <p:cNvPr id="4" name="Рисунок 3" descr="Памятник Сенбернару Барр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55" y="1596540"/>
            <a:ext cx="4275740" cy="510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animal.ru/i/upload/1361801371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7165" y="69490"/>
            <a:ext cx="2434130" cy="38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animal.ru/i/upload/1361800876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39820"/>
            <a:ext cx="3359510" cy="274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69491"/>
            <a:ext cx="426659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i="1" u="sng" dirty="0" smtClean="0">
                <a:solidFill>
                  <a:schemeClr val="accent6">
                    <a:lumMod val="50000"/>
                  </a:schemeClr>
                </a:solidFill>
              </a:rPr>
              <a:t>Памятник псу </a:t>
            </a:r>
          </a:p>
          <a:p>
            <a:pPr algn="r"/>
            <a:r>
              <a:rPr lang="ru-RU" sz="2500" b="1" i="1" u="sng" dirty="0" smtClean="0">
                <a:solidFill>
                  <a:schemeClr val="accent6">
                    <a:lumMod val="50000"/>
                  </a:schemeClr>
                </a:solidFill>
              </a:rPr>
              <a:t>по кличке </a:t>
            </a:r>
            <a:r>
              <a:rPr lang="ru-RU" sz="2500" b="1" i="1" u="sng" dirty="0" err="1" smtClean="0">
                <a:solidFill>
                  <a:schemeClr val="accent6">
                    <a:lumMod val="50000"/>
                  </a:schemeClr>
                </a:solidFill>
              </a:rPr>
              <a:t>Барри</a:t>
            </a:r>
            <a:endParaRPr lang="ru-RU" sz="2500" b="1" i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 smtClean="0"/>
              <a:t>Собака – спасатель,</a:t>
            </a:r>
          </a:p>
          <a:p>
            <a:r>
              <a:rPr lang="ru-RU" b="1" dirty="0" smtClean="0"/>
              <a:t> вытащил из снега 40 человек.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5355</TotalTime>
  <Words>780</Words>
  <Application>Microsoft Office PowerPoint</Application>
  <PresentationFormat>Экран (4:3)</PresentationFormat>
  <Paragraphs>175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Почему собака кусает человека?</vt:lpstr>
      <vt:lpstr>  </vt:lpstr>
      <vt:lpstr>Цель работы - изучить причины агрессивного поведения собаки в отношении человека.</vt:lpstr>
      <vt:lpstr>Происхождение собак.</vt:lpstr>
      <vt:lpstr>Происхождение собак.</vt:lpstr>
      <vt:lpstr>Слайд 6</vt:lpstr>
      <vt:lpstr>Слайд 7</vt:lpstr>
      <vt:lpstr>Слайд 8</vt:lpstr>
      <vt:lpstr>Слайд 9</vt:lpstr>
      <vt:lpstr>Слайд 10</vt:lpstr>
      <vt:lpstr>Типы агрессии собак</vt:lpstr>
      <vt:lpstr>Результаты исследования: Любите ли вы собак?</vt:lpstr>
      <vt:lpstr> Какие породы собак вы знаете? </vt:lpstr>
      <vt:lpstr> Обижаешь ли ты собак? </vt:lpstr>
      <vt:lpstr>  Боишься ли ты собак?  </vt:lpstr>
      <vt:lpstr>  Причины боязни собак.   </vt:lpstr>
      <vt:lpstr>    Проявляли ли признаки агрессии бродячие собаки?    </vt:lpstr>
      <vt:lpstr>    Проявляли ли признаки агрессии домашние собаки?    </vt:lpstr>
      <vt:lpstr>      Почему собака может укусить человека?     </vt:lpstr>
      <vt:lpstr>Гипотеза 1.</vt:lpstr>
      <vt:lpstr>   Наиболее опасные породы собак по степени проявления  агрессии к  человеку. </vt:lpstr>
      <vt:lpstr>Гипотеза 2.</vt:lpstr>
      <vt:lpstr> Статистические данные по укусам собак за период с 2005 по 2013гг. </vt:lpstr>
      <vt:lpstr>Слайд 24</vt:lpstr>
      <vt:lpstr>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Юра</cp:lastModifiedBy>
  <cp:revision>54</cp:revision>
  <dcterms:created xsi:type="dcterms:W3CDTF">2013-08-21T19:17:07Z</dcterms:created>
  <dcterms:modified xsi:type="dcterms:W3CDTF">2014-02-04T12:13:38Z</dcterms:modified>
</cp:coreProperties>
</file>